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.jpg" ContentType="image/jpg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3.jpg" ContentType="image/jpg"/>
  <Override PartName="/ppt/notesSlides/notesSlide12.xml" ContentType="application/vnd.openxmlformats-officedocument.presentationml.notesSlide+xml"/>
  <Override PartName="/ppt/media/image14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23.jpg" ContentType="image/jpg"/>
  <Override PartName="/ppt/notesSlides/notesSlide22.xml" ContentType="application/vnd.openxmlformats-officedocument.presentationml.notesSlide+xml"/>
  <Override PartName="/ppt/media/image26.jpg" ContentType="image/jpg"/>
  <Override PartName="/ppt/notesSlides/notesSlide23.xml" ContentType="application/vnd.openxmlformats-officedocument.presentationml.notesSlide+xml"/>
  <Override PartName="/ppt/media/image27.jpg" ContentType="image/jpg"/>
  <Override PartName="/ppt/media/image29.jpg" ContentType="image/jpg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media/image32.jpg" ContentType="image/jpg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41.jpg" ContentType="image/jpg"/>
  <Override PartName="/ppt/media/image42.jpg" ContentType="image/jp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47.jpg" ContentType="image/jpg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tags/tag35.xml" ContentType="application/vnd.openxmlformats-officedocument.presentationml.tags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4"/>
  </p:notesMasterIdLst>
  <p:handoutMasterIdLst>
    <p:handoutMasterId r:id="rId65"/>
  </p:handoutMasterIdLst>
  <p:sldIdLst>
    <p:sldId id="334" r:id="rId2"/>
    <p:sldId id="452" r:id="rId3"/>
    <p:sldId id="338" r:id="rId4"/>
    <p:sldId id="453" r:id="rId5"/>
    <p:sldId id="454" r:id="rId6"/>
    <p:sldId id="455" r:id="rId7"/>
    <p:sldId id="456" r:id="rId8"/>
    <p:sldId id="457" r:id="rId9"/>
    <p:sldId id="511" r:id="rId10"/>
    <p:sldId id="458" r:id="rId11"/>
    <p:sldId id="459" r:id="rId12"/>
    <p:sldId id="460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74" r:id="rId26"/>
    <p:sldId id="475" r:id="rId27"/>
    <p:sldId id="473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87" r:id="rId40"/>
    <p:sldId id="488" r:id="rId41"/>
    <p:sldId id="489" r:id="rId42"/>
    <p:sldId id="513" r:id="rId43"/>
    <p:sldId id="490" r:id="rId44"/>
    <p:sldId id="491" r:id="rId45"/>
    <p:sldId id="492" r:id="rId46"/>
    <p:sldId id="493" r:id="rId47"/>
    <p:sldId id="494" r:id="rId48"/>
    <p:sldId id="495" r:id="rId49"/>
    <p:sldId id="496" r:id="rId50"/>
    <p:sldId id="497" r:id="rId51"/>
    <p:sldId id="498" r:id="rId52"/>
    <p:sldId id="499" r:id="rId53"/>
    <p:sldId id="500" r:id="rId54"/>
    <p:sldId id="501" r:id="rId55"/>
    <p:sldId id="502" r:id="rId56"/>
    <p:sldId id="503" r:id="rId57"/>
    <p:sldId id="504" r:id="rId58"/>
    <p:sldId id="505" r:id="rId59"/>
    <p:sldId id="506" r:id="rId60"/>
    <p:sldId id="507" r:id="rId61"/>
    <p:sldId id="508" r:id="rId62"/>
    <p:sldId id="509" r:id="rId63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n lan" initials="tl" lastIdx="1" clrIdx="0">
    <p:extLst>
      <p:ext uri="{19B8F6BF-5375-455C-9EA6-DF929625EA0E}">
        <p15:presenceInfo xmlns:p15="http://schemas.microsoft.com/office/powerpoint/2012/main" userId="e0ce811aa4a35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5" autoAdjust="0"/>
    <p:restoredTop sz="73658" autoAdjust="0"/>
  </p:normalViewPr>
  <p:slideViewPr>
    <p:cSldViewPr>
      <p:cViewPr varScale="1">
        <p:scale>
          <a:sx n="56" d="100"/>
          <a:sy n="56" d="100"/>
        </p:scale>
        <p:origin x="3082" y="45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-137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747"/>
    </p:cViewPr>
  </p:sorterViewPr>
  <p:notesViewPr>
    <p:cSldViewPr>
      <p:cViewPr varScale="1">
        <p:scale>
          <a:sx n="87" d="100"/>
          <a:sy n="87" d="100"/>
        </p:scale>
        <p:origin x="39" y="5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8D234-665F-4CD2-9AF6-6DACD542A22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B7B489E-3812-4BF0-AFE0-4FE1E0ED2D69}">
      <dgm:prSet/>
      <dgm:spPr/>
      <dgm:t>
        <a:bodyPr/>
        <a:lstStyle/>
        <a:p>
          <a:pPr algn="l" rtl="0"/>
          <a:r>
            <a:rPr lang="zh-CN" altLang="en-US" dirty="0"/>
            <a:t>误差与拟合</a:t>
          </a:r>
          <a:endParaRPr lang="en-US" altLang="zh-CN" dirty="0"/>
        </a:p>
      </dgm:t>
    </dgm:pt>
    <dgm:pt modelId="{92DA77CE-E88A-4525-AEC1-394A69B4E5E7}" type="par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2DC0BCBC-9E34-4192-BFF6-CB57DE872BA8}" type="sibTrans" cxnId="{068D0184-7773-4B0F-BF5D-31A15E4CC313}">
      <dgm:prSet/>
      <dgm:spPr/>
      <dgm:t>
        <a:bodyPr/>
        <a:lstStyle/>
        <a:p>
          <a:pPr algn="l"/>
          <a:endParaRPr lang="zh-CN" altLang="en-US"/>
        </a:p>
      </dgm:t>
    </dgm:pt>
    <dgm:pt modelId="{76217C41-4ECF-4879-B3FF-779D6E9230C7}">
      <dgm:prSet/>
      <dgm:spPr/>
      <dgm:t>
        <a:bodyPr/>
        <a:lstStyle/>
        <a:p>
          <a:pPr algn="l" rtl="0"/>
          <a:r>
            <a:rPr lang="zh-CN" altLang="en-US" dirty="0"/>
            <a:t>评估方法</a:t>
          </a:r>
          <a:endParaRPr lang="en-US" altLang="zh-CN" dirty="0"/>
        </a:p>
      </dgm:t>
    </dgm:pt>
    <dgm:pt modelId="{B15E0A41-99C5-4604-BCA0-28225AB48877}" type="parTrans" cxnId="{B829ED1F-7CC9-4FB8-84A0-CF1F46718B48}">
      <dgm:prSet/>
      <dgm:spPr/>
      <dgm:t>
        <a:bodyPr/>
        <a:lstStyle/>
        <a:p>
          <a:endParaRPr lang="zh-CN" altLang="en-US"/>
        </a:p>
      </dgm:t>
    </dgm:pt>
    <dgm:pt modelId="{C9EC5EC7-8E49-493C-8CF3-56B2B30DD1BF}" type="sibTrans" cxnId="{B829ED1F-7CC9-4FB8-84A0-CF1F46718B48}">
      <dgm:prSet/>
      <dgm:spPr/>
      <dgm:t>
        <a:bodyPr/>
        <a:lstStyle/>
        <a:p>
          <a:endParaRPr lang="zh-CN" altLang="en-US"/>
        </a:p>
      </dgm:t>
    </dgm:pt>
    <dgm:pt modelId="{8EBFA550-C1F1-41FA-B958-349CD9DF5E01}">
      <dgm:prSet/>
      <dgm:spPr/>
      <dgm:t>
        <a:bodyPr/>
        <a:lstStyle/>
        <a:p>
          <a:pPr algn="l" rtl="0"/>
          <a:r>
            <a:rPr lang="zh-CN" altLang="en-US" dirty="0"/>
            <a:t>性能度量</a:t>
          </a:r>
          <a:endParaRPr lang="en-US" altLang="zh-CN" dirty="0"/>
        </a:p>
      </dgm:t>
    </dgm:pt>
    <dgm:pt modelId="{127295FB-9DE1-4F05-9CCF-0ABC14D8F71E}" type="parTrans" cxnId="{0B411D70-A2BC-4058-829F-31CBF33B5E2F}">
      <dgm:prSet/>
      <dgm:spPr/>
      <dgm:t>
        <a:bodyPr/>
        <a:lstStyle/>
        <a:p>
          <a:endParaRPr lang="zh-CN" altLang="en-US"/>
        </a:p>
      </dgm:t>
    </dgm:pt>
    <dgm:pt modelId="{4C74C294-D807-4370-87DE-034EDAAEA93E}" type="sibTrans" cxnId="{0B411D70-A2BC-4058-829F-31CBF33B5E2F}">
      <dgm:prSet/>
      <dgm:spPr/>
      <dgm:t>
        <a:bodyPr/>
        <a:lstStyle/>
        <a:p>
          <a:endParaRPr lang="zh-CN" altLang="en-US"/>
        </a:p>
      </dgm:t>
    </dgm:pt>
    <dgm:pt modelId="{C7DFE249-EDD9-4CF3-8653-61B61DEF9C12}">
      <dgm:prSet/>
      <dgm:spPr/>
      <dgm:t>
        <a:bodyPr/>
        <a:lstStyle/>
        <a:p>
          <a:pPr algn="l" rtl="0"/>
          <a:r>
            <a:rPr lang="zh-CN" altLang="en-US" dirty="0"/>
            <a:t>比较检验</a:t>
          </a:r>
          <a:endParaRPr lang="en-US" altLang="zh-CN" dirty="0"/>
        </a:p>
      </dgm:t>
    </dgm:pt>
    <dgm:pt modelId="{7B769B23-8E2C-47CE-AAFA-3066F50735F5}" type="parTrans" cxnId="{C81937FE-4208-47ED-B5D7-59C705D4E6C6}">
      <dgm:prSet/>
      <dgm:spPr/>
      <dgm:t>
        <a:bodyPr/>
        <a:lstStyle/>
        <a:p>
          <a:endParaRPr lang="zh-CN" altLang="en-US"/>
        </a:p>
      </dgm:t>
    </dgm:pt>
    <dgm:pt modelId="{AD39B592-DA95-44E5-B668-1382610BD9D4}" type="sibTrans" cxnId="{C81937FE-4208-47ED-B5D7-59C705D4E6C6}">
      <dgm:prSet/>
      <dgm:spPr/>
      <dgm:t>
        <a:bodyPr/>
        <a:lstStyle/>
        <a:p>
          <a:endParaRPr lang="zh-CN" altLang="en-US"/>
        </a:p>
      </dgm:t>
    </dgm:pt>
    <dgm:pt modelId="{D98ACE4A-580F-45F7-AB50-D1736553F11E}">
      <dgm:prSet/>
      <dgm:spPr/>
      <dgm:t>
        <a:bodyPr/>
        <a:lstStyle/>
        <a:p>
          <a:pPr algn="l" rtl="0"/>
          <a:r>
            <a:rPr lang="zh-CN" altLang="en-US" dirty="0"/>
            <a:t>偏差与方差</a:t>
          </a:r>
          <a:endParaRPr lang="en-US" altLang="zh-CN" dirty="0"/>
        </a:p>
      </dgm:t>
    </dgm:pt>
    <dgm:pt modelId="{DF94F7AE-4672-4FED-883A-9774E99FCE5A}" type="parTrans" cxnId="{9F0C6D53-569A-4308-AD80-D20840F90F12}">
      <dgm:prSet/>
      <dgm:spPr/>
      <dgm:t>
        <a:bodyPr/>
        <a:lstStyle/>
        <a:p>
          <a:endParaRPr lang="zh-CN" altLang="en-US"/>
        </a:p>
      </dgm:t>
    </dgm:pt>
    <dgm:pt modelId="{A2225361-815D-4851-B551-6D9130FF152B}" type="sibTrans" cxnId="{9F0C6D53-569A-4308-AD80-D20840F90F12}">
      <dgm:prSet/>
      <dgm:spPr/>
      <dgm:t>
        <a:bodyPr/>
        <a:lstStyle/>
        <a:p>
          <a:endParaRPr lang="zh-CN" altLang="en-US"/>
        </a:p>
      </dgm:t>
    </dgm:pt>
    <dgm:pt modelId="{2668BDC0-407F-4771-A749-E5CAE2807559}" type="pres">
      <dgm:prSet presAssocID="{12A8D234-665F-4CD2-9AF6-6DACD542A22E}" presName="Name0" presStyleCnt="0">
        <dgm:presLayoutVars>
          <dgm:chMax val="7"/>
          <dgm:chPref val="7"/>
          <dgm:dir/>
        </dgm:presLayoutVars>
      </dgm:prSet>
      <dgm:spPr/>
    </dgm:pt>
    <dgm:pt modelId="{D22AA32E-E686-4804-83BF-845475F513EB}" type="pres">
      <dgm:prSet presAssocID="{12A8D234-665F-4CD2-9AF6-6DACD542A22E}" presName="Name1" presStyleCnt="0"/>
      <dgm:spPr/>
    </dgm:pt>
    <dgm:pt modelId="{9B079ABD-A7F9-4EB1-B012-1066A37120D9}" type="pres">
      <dgm:prSet presAssocID="{12A8D234-665F-4CD2-9AF6-6DACD542A22E}" presName="cycle" presStyleCnt="0"/>
      <dgm:spPr/>
    </dgm:pt>
    <dgm:pt modelId="{65E74B9B-7688-4AA5-8F0C-64B3E9DE7FA6}" type="pres">
      <dgm:prSet presAssocID="{12A8D234-665F-4CD2-9AF6-6DACD542A22E}" presName="srcNode" presStyleLbl="node1" presStyleIdx="0" presStyleCnt="5"/>
      <dgm:spPr/>
    </dgm:pt>
    <dgm:pt modelId="{1A42F48B-AF9B-456C-B6CB-823435D08AC6}" type="pres">
      <dgm:prSet presAssocID="{12A8D234-665F-4CD2-9AF6-6DACD542A22E}" presName="conn" presStyleLbl="parChTrans1D2" presStyleIdx="0" presStyleCnt="1"/>
      <dgm:spPr/>
    </dgm:pt>
    <dgm:pt modelId="{A0503EA2-1641-407A-8067-260AFDB2F014}" type="pres">
      <dgm:prSet presAssocID="{12A8D234-665F-4CD2-9AF6-6DACD542A22E}" presName="extraNode" presStyleLbl="node1" presStyleIdx="0" presStyleCnt="5"/>
      <dgm:spPr/>
    </dgm:pt>
    <dgm:pt modelId="{B0F2D53A-427E-4434-A47D-9803FC50B857}" type="pres">
      <dgm:prSet presAssocID="{12A8D234-665F-4CD2-9AF6-6DACD542A22E}" presName="dstNode" presStyleLbl="node1" presStyleIdx="0" presStyleCnt="5"/>
      <dgm:spPr/>
    </dgm:pt>
    <dgm:pt modelId="{93597B56-5CD8-4D6A-BF7E-07E2675BB62D}" type="pres">
      <dgm:prSet presAssocID="{7B7B489E-3812-4BF0-AFE0-4FE1E0ED2D69}" presName="text_1" presStyleLbl="node1" presStyleIdx="0" presStyleCnt="5">
        <dgm:presLayoutVars>
          <dgm:bulletEnabled val="1"/>
        </dgm:presLayoutVars>
      </dgm:prSet>
      <dgm:spPr/>
    </dgm:pt>
    <dgm:pt modelId="{8593A301-A9E4-4857-850B-F09E01AC97F4}" type="pres">
      <dgm:prSet presAssocID="{7B7B489E-3812-4BF0-AFE0-4FE1E0ED2D69}" presName="accent_1" presStyleCnt="0"/>
      <dgm:spPr/>
    </dgm:pt>
    <dgm:pt modelId="{8A9A378D-40D5-4ED8-86C2-70F0452F9D1E}" type="pres">
      <dgm:prSet presAssocID="{7B7B489E-3812-4BF0-AFE0-4FE1E0ED2D69}" presName="accentRepeatNode" presStyleLbl="solidFgAcc1" presStyleIdx="0" presStyleCnt="5"/>
      <dgm:spPr/>
    </dgm:pt>
    <dgm:pt modelId="{D6874BB5-E314-4472-B4EE-BC3C555A6C4C}" type="pres">
      <dgm:prSet presAssocID="{76217C41-4ECF-4879-B3FF-779D6E9230C7}" presName="text_2" presStyleLbl="node1" presStyleIdx="1" presStyleCnt="5">
        <dgm:presLayoutVars>
          <dgm:bulletEnabled val="1"/>
        </dgm:presLayoutVars>
      </dgm:prSet>
      <dgm:spPr/>
    </dgm:pt>
    <dgm:pt modelId="{5BC1198C-4A37-441C-B7C8-0FC95958E648}" type="pres">
      <dgm:prSet presAssocID="{76217C41-4ECF-4879-B3FF-779D6E9230C7}" presName="accent_2" presStyleCnt="0"/>
      <dgm:spPr/>
    </dgm:pt>
    <dgm:pt modelId="{4A3F8D40-D9D6-41B8-89BF-7A6CF8CEE7C1}" type="pres">
      <dgm:prSet presAssocID="{76217C41-4ECF-4879-B3FF-779D6E9230C7}" presName="accentRepeatNode" presStyleLbl="solidFgAcc1" presStyleIdx="1" presStyleCnt="5"/>
      <dgm:spPr/>
    </dgm:pt>
    <dgm:pt modelId="{A96BD73B-FAEA-4026-A83E-0EACA1F1172E}" type="pres">
      <dgm:prSet presAssocID="{8EBFA550-C1F1-41FA-B958-349CD9DF5E01}" presName="text_3" presStyleLbl="node1" presStyleIdx="2" presStyleCnt="5">
        <dgm:presLayoutVars>
          <dgm:bulletEnabled val="1"/>
        </dgm:presLayoutVars>
      </dgm:prSet>
      <dgm:spPr/>
    </dgm:pt>
    <dgm:pt modelId="{352F6FD3-C0DF-47B2-A0BD-E2475AD46219}" type="pres">
      <dgm:prSet presAssocID="{8EBFA550-C1F1-41FA-B958-349CD9DF5E01}" presName="accent_3" presStyleCnt="0"/>
      <dgm:spPr/>
    </dgm:pt>
    <dgm:pt modelId="{9E2E5780-B471-4BF1-8A46-89D42EA0C3EC}" type="pres">
      <dgm:prSet presAssocID="{8EBFA550-C1F1-41FA-B958-349CD9DF5E01}" presName="accentRepeatNode" presStyleLbl="solidFgAcc1" presStyleIdx="2" presStyleCnt="5"/>
      <dgm:spPr/>
    </dgm:pt>
    <dgm:pt modelId="{45C3130D-8ADC-4A5A-B955-777D14F1A8FA}" type="pres">
      <dgm:prSet presAssocID="{C7DFE249-EDD9-4CF3-8653-61B61DEF9C12}" presName="text_4" presStyleLbl="node1" presStyleIdx="3" presStyleCnt="5">
        <dgm:presLayoutVars>
          <dgm:bulletEnabled val="1"/>
        </dgm:presLayoutVars>
      </dgm:prSet>
      <dgm:spPr/>
    </dgm:pt>
    <dgm:pt modelId="{DC709E95-E601-4D8B-923F-73D0EB5D4360}" type="pres">
      <dgm:prSet presAssocID="{C7DFE249-EDD9-4CF3-8653-61B61DEF9C12}" presName="accent_4" presStyleCnt="0"/>
      <dgm:spPr/>
    </dgm:pt>
    <dgm:pt modelId="{415C39EC-BC6D-48FB-B62A-F53C128E6024}" type="pres">
      <dgm:prSet presAssocID="{C7DFE249-EDD9-4CF3-8653-61B61DEF9C12}" presName="accentRepeatNode" presStyleLbl="solidFgAcc1" presStyleIdx="3" presStyleCnt="5"/>
      <dgm:spPr/>
    </dgm:pt>
    <dgm:pt modelId="{EC43536A-C177-4474-BCFE-6334F4C251E9}" type="pres">
      <dgm:prSet presAssocID="{D98ACE4A-580F-45F7-AB50-D1736553F11E}" presName="text_5" presStyleLbl="node1" presStyleIdx="4" presStyleCnt="5">
        <dgm:presLayoutVars>
          <dgm:bulletEnabled val="1"/>
        </dgm:presLayoutVars>
      </dgm:prSet>
      <dgm:spPr/>
    </dgm:pt>
    <dgm:pt modelId="{7774D206-FBA7-424D-A53F-241AE296A81B}" type="pres">
      <dgm:prSet presAssocID="{D98ACE4A-580F-45F7-AB50-D1736553F11E}" presName="accent_5" presStyleCnt="0"/>
      <dgm:spPr/>
    </dgm:pt>
    <dgm:pt modelId="{65AD389B-A3EB-41DF-808B-8DFEA865B8C4}" type="pres">
      <dgm:prSet presAssocID="{D98ACE4A-580F-45F7-AB50-D1736553F11E}" presName="accentRepeatNode" presStyleLbl="solidFgAcc1" presStyleIdx="4" presStyleCnt="5"/>
      <dgm:spPr/>
    </dgm:pt>
  </dgm:ptLst>
  <dgm:cxnLst>
    <dgm:cxn modelId="{B829ED1F-7CC9-4FB8-84A0-CF1F46718B48}" srcId="{12A8D234-665F-4CD2-9AF6-6DACD542A22E}" destId="{76217C41-4ECF-4879-B3FF-779D6E9230C7}" srcOrd="1" destOrd="0" parTransId="{B15E0A41-99C5-4604-BCA0-28225AB48877}" sibTransId="{C9EC5EC7-8E49-493C-8CF3-56B2B30DD1BF}"/>
    <dgm:cxn modelId="{1CA4EC21-0440-4D86-97F5-88617A4C88FD}" type="presOf" srcId="{D98ACE4A-580F-45F7-AB50-D1736553F11E}" destId="{EC43536A-C177-4474-BCFE-6334F4C251E9}" srcOrd="0" destOrd="0" presId="urn:microsoft.com/office/officeart/2008/layout/VerticalCurvedList"/>
    <dgm:cxn modelId="{C24E705F-2C33-4701-A5BE-F088D415200E}" type="presOf" srcId="{12A8D234-665F-4CD2-9AF6-6DACD542A22E}" destId="{2668BDC0-407F-4771-A749-E5CAE2807559}" srcOrd="0" destOrd="0" presId="urn:microsoft.com/office/officeart/2008/layout/VerticalCurvedList"/>
    <dgm:cxn modelId="{0B411D70-A2BC-4058-829F-31CBF33B5E2F}" srcId="{12A8D234-665F-4CD2-9AF6-6DACD542A22E}" destId="{8EBFA550-C1F1-41FA-B958-349CD9DF5E01}" srcOrd="2" destOrd="0" parTransId="{127295FB-9DE1-4F05-9CCF-0ABC14D8F71E}" sibTransId="{4C74C294-D807-4370-87DE-034EDAAEA93E}"/>
    <dgm:cxn modelId="{9F0C6D53-569A-4308-AD80-D20840F90F12}" srcId="{12A8D234-665F-4CD2-9AF6-6DACD542A22E}" destId="{D98ACE4A-580F-45F7-AB50-D1736553F11E}" srcOrd="4" destOrd="0" parTransId="{DF94F7AE-4672-4FED-883A-9774E99FCE5A}" sibTransId="{A2225361-815D-4851-B551-6D9130FF152B}"/>
    <dgm:cxn modelId="{7F0D0B59-AA59-4365-A71D-CDD5266E6094}" type="presOf" srcId="{C7DFE249-EDD9-4CF3-8653-61B61DEF9C12}" destId="{45C3130D-8ADC-4A5A-B955-777D14F1A8FA}" srcOrd="0" destOrd="0" presId="urn:microsoft.com/office/officeart/2008/layout/VerticalCurvedList"/>
    <dgm:cxn modelId="{068D0184-7773-4B0F-BF5D-31A15E4CC313}" srcId="{12A8D234-665F-4CD2-9AF6-6DACD542A22E}" destId="{7B7B489E-3812-4BF0-AFE0-4FE1E0ED2D69}" srcOrd="0" destOrd="0" parTransId="{92DA77CE-E88A-4525-AEC1-394A69B4E5E7}" sibTransId="{2DC0BCBC-9E34-4192-BFF6-CB57DE872BA8}"/>
    <dgm:cxn modelId="{B5C4F196-E4B6-45A6-BD3B-9E0768ED3290}" type="presOf" srcId="{76217C41-4ECF-4879-B3FF-779D6E9230C7}" destId="{D6874BB5-E314-4472-B4EE-BC3C555A6C4C}" srcOrd="0" destOrd="0" presId="urn:microsoft.com/office/officeart/2008/layout/VerticalCurvedList"/>
    <dgm:cxn modelId="{00604A9E-F492-4A70-B6F4-315F76759C12}" type="presOf" srcId="{2DC0BCBC-9E34-4192-BFF6-CB57DE872BA8}" destId="{1A42F48B-AF9B-456C-B6CB-823435D08AC6}" srcOrd="0" destOrd="0" presId="urn:microsoft.com/office/officeart/2008/layout/VerticalCurvedList"/>
    <dgm:cxn modelId="{E89359D1-284B-4326-90D4-BD83150B8E2E}" type="presOf" srcId="{7B7B489E-3812-4BF0-AFE0-4FE1E0ED2D69}" destId="{93597B56-5CD8-4D6A-BF7E-07E2675BB62D}" srcOrd="0" destOrd="0" presId="urn:microsoft.com/office/officeart/2008/layout/VerticalCurvedList"/>
    <dgm:cxn modelId="{C1A9BFDF-DB7A-4F2D-AA34-B019006B288D}" type="presOf" srcId="{8EBFA550-C1F1-41FA-B958-349CD9DF5E01}" destId="{A96BD73B-FAEA-4026-A83E-0EACA1F1172E}" srcOrd="0" destOrd="0" presId="urn:microsoft.com/office/officeart/2008/layout/VerticalCurvedList"/>
    <dgm:cxn modelId="{C81937FE-4208-47ED-B5D7-59C705D4E6C6}" srcId="{12A8D234-665F-4CD2-9AF6-6DACD542A22E}" destId="{C7DFE249-EDD9-4CF3-8653-61B61DEF9C12}" srcOrd="3" destOrd="0" parTransId="{7B769B23-8E2C-47CE-AAFA-3066F50735F5}" sibTransId="{AD39B592-DA95-44E5-B668-1382610BD9D4}"/>
    <dgm:cxn modelId="{2E9DF768-2E75-410B-AC68-6DC650FD80C1}" type="presParOf" srcId="{2668BDC0-407F-4771-A749-E5CAE2807559}" destId="{D22AA32E-E686-4804-83BF-845475F513EB}" srcOrd="0" destOrd="0" presId="urn:microsoft.com/office/officeart/2008/layout/VerticalCurvedList"/>
    <dgm:cxn modelId="{67176261-BD6A-47C8-A095-A6ABE725C217}" type="presParOf" srcId="{D22AA32E-E686-4804-83BF-845475F513EB}" destId="{9B079ABD-A7F9-4EB1-B012-1066A37120D9}" srcOrd="0" destOrd="0" presId="urn:microsoft.com/office/officeart/2008/layout/VerticalCurvedList"/>
    <dgm:cxn modelId="{D7A2F5D7-9D23-48CA-9F16-490282FEF6E1}" type="presParOf" srcId="{9B079ABD-A7F9-4EB1-B012-1066A37120D9}" destId="{65E74B9B-7688-4AA5-8F0C-64B3E9DE7FA6}" srcOrd="0" destOrd="0" presId="urn:microsoft.com/office/officeart/2008/layout/VerticalCurvedList"/>
    <dgm:cxn modelId="{FCA6E979-D7F8-4E93-9B9B-EE8DA80777B8}" type="presParOf" srcId="{9B079ABD-A7F9-4EB1-B012-1066A37120D9}" destId="{1A42F48B-AF9B-456C-B6CB-823435D08AC6}" srcOrd="1" destOrd="0" presId="urn:microsoft.com/office/officeart/2008/layout/VerticalCurvedList"/>
    <dgm:cxn modelId="{0F7649B1-E133-4420-9556-86710EF54E49}" type="presParOf" srcId="{9B079ABD-A7F9-4EB1-B012-1066A37120D9}" destId="{A0503EA2-1641-407A-8067-260AFDB2F014}" srcOrd="2" destOrd="0" presId="urn:microsoft.com/office/officeart/2008/layout/VerticalCurvedList"/>
    <dgm:cxn modelId="{E2E8DCFF-A8C3-4840-9B62-6601A92F8E81}" type="presParOf" srcId="{9B079ABD-A7F9-4EB1-B012-1066A37120D9}" destId="{B0F2D53A-427E-4434-A47D-9803FC50B857}" srcOrd="3" destOrd="0" presId="urn:microsoft.com/office/officeart/2008/layout/VerticalCurvedList"/>
    <dgm:cxn modelId="{9E3BE33F-F45B-49E3-A441-D51AB6AA108A}" type="presParOf" srcId="{D22AA32E-E686-4804-83BF-845475F513EB}" destId="{93597B56-5CD8-4D6A-BF7E-07E2675BB62D}" srcOrd="1" destOrd="0" presId="urn:microsoft.com/office/officeart/2008/layout/VerticalCurvedList"/>
    <dgm:cxn modelId="{E9A014AE-DF5E-4912-82A6-F14DE48D085E}" type="presParOf" srcId="{D22AA32E-E686-4804-83BF-845475F513EB}" destId="{8593A301-A9E4-4857-850B-F09E01AC97F4}" srcOrd="2" destOrd="0" presId="urn:microsoft.com/office/officeart/2008/layout/VerticalCurvedList"/>
    <dgm:cxn modelId="{F5C93CD8-14B2-40F7-8457-2FE48CD88307}" type="presParOf" srcId="{8593A301-A9E4-4857-850B-F09E01AC97F4}" destId="{8A9A378D-40D5-4ED8-86C2-70F0452F9D1E}" srcOrd="0" destOrd="0" presId="urn:microsoft.com/office/officeart/2008/layout/VerticalCurvedList"/>
    <dgm:cxn modelId="{047563AB-5CF8-47DC-AF23-F5C73F0C3E38}" type="presParOf" srcId="{D22AA32E-E686-4804-83BF-845475F513EB}" destId="{D6874BB5-E314-4472-B4EE-BC3C555A6C4C}" srcOrd="3" destOrd="0" presId="urn:microsoft.com/office/officeart/2008/layout/VerticalCurvedList"/>
    <dgm:cxn modelId="{746939C9-2F6E-4424-ACB3-3D90A9F57AAF}" type="presParOf" srcId="{D22AA32E-E686-4804-83BF-845475F513EB}" destId="{5BC1198C-4A37-441C-B7C8-0FC95958E648}" srcOrd="4" destOrd="0" presId="urn:microsoft.com/office/officeart/2008/layout/VerticalCurvedList"/>
    <dgm:cxn modelId="{3B4864C2-7F59-456C-AF3C-645157FF786F}" type="presParOf" srcId="{5BC1198C-4A37-441C-B7C8-0FC95958E648}" destId="{4A3F8D40-D9D6-41B8-89BF-7A6CF8CEE7C1}" srcOrd="0" destOrd="0" presId="urn:microsoft.com/office/officeart/2008/layout/VerticalCurvedList"/>
    <dgm:cxn modelId="{2F68D12E-8F44-4721-A4FE-0B7F11EB03D1}" type="presParOf" srcId="{D22AA32E-E686-4804-83BF-845475F513EB}" destId="{A96BD73B-FAEA-4026-A83E-0EACA1F1172E}" srcOrd="5" destOrd="0" presId="urn:microsoft.com/office/officeart/2008/layout/VerticalCurvedList"/>
    <dgm:cxn modelId="{24608D6C-3CE8-40AF-9817-376E3E1120F4}" type="presParOf" srcId="{D22AA32E-E686-4804-83BF-845475F513EB}" destId="{352F6FD3-C0DF-47B2-A0BD-E2475AD46219}" srcOrd="6" destOrd="0" presId="urn:microsoft.com/office/officeart/2008/layout/VerticalCurvedList"/>
    <dgm:cxn modelId="{04EDCDCD-CA68-4788-82AE-EF4367F7CE3F}" type="presParOf" srcId="{352F6FD3-C0DF-47B2-A0BD-E2475AD46219}" destId="{9E2E5780-B471-4BF1-8A46-89D42EA0C3EC}" srcOrd="0" destOrd="0" presId="urn:microsoft.com/office/officeart/2008/layout/VerticalCurvedList"/>
    <dgm:cxn modelId="{830DF6FD-8FF8-4CF7-A402-292BF0B2B77A}" type="presParOf" srcId="{D22AA32E-E686-4804-83BF-845475F513EB}" destId="{45C3130D-8ADC-4A5A-B955-777D14F1A8FA}" srcOrd="7" destOrd="0" presId="urn:microsoft.com/office/officeart/2008/layout/VerticalCurvedList"/>
    <dgm:cxn modelId="{2F1AC3A2-DDF4-40E1-ADB0-DE22020F9FAA}" type="presParOf" srcId="{D22AA32E-E686-4804-83BF-845475F513EB}" destId="{DC709E95-E601-4D8B-923F-73D0EB5D4360}" srcOrd="8" destOrd="0" presId="urn:microsoft.com/office/officeart/2008/layout/VerticalCurvedList"/>
    <dgm:cxn modelId="{08F20EE8-5847-4A7F-A765-B0701F8F009D}" type="presParOf" srcId="{DC709E95-E601-4D8B-923F-73D0EB5D4360}" destId="{415C39EC-BC6D-48FB-B62A-F53C128E6024}" srcOrd="0" destOrd="0" presId="urn:microsoft.com/office/officeart/2008/layout/VerticalCurvedList"/>
    <dgm:cxn modelId="{C5CF3485-25AC-4EA2-A445-4193D5B5DFAC}" type="presParOf" srcId="{D22AA32E-E686-4804-83BF-845475F513EB}" destId="{EC43536A-C177-4474-BCFE-6334F4C251E9}" srcOrd="9" destOrd="0" presId="urn:microsoft.com/office/officeart/2008/layout/VerticalCurvedList"/>
    <dgm:cxn modelId="{9E241512-A80B-4014-B869-094A69EC4B01}" type="presParOf" srcId="{D22AA32E-E686-4804-83BF-845475F513EB}" destId="{7774D206-FBA7-424D-A53F-241AE296A81B}" srcOrd="10" destOrd="0" presId="urn:microsoft.com/office/officeart/2008/layout/VerticalCurvedList"/>
    <dgm:cxn modelId="{21D29A4A-662E-4909-A258-B47FD23EC1B2}" type="presParOf" srcId="{7774D206-FBA7-424D-A53F-241AE296A81B}" destId="{65AD389B-A3EB-41DF-808B-8DFEA865B8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2F48B-AF9B-456C-B6CB-823435D08AC6}">
      <dsp:nvSpPr>
        <dsp:cNvPr id="0" name=""/>
        <dsp:cNvSpPr/>
      </dsp:nvSpPr>
      <dsp:spPr>
        <a:xfrm>
          <a:off x="-5574989" y="-853493"/>
          <a:ext cx="6637761" cy="6637761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97B56-5CD8-4D6A-BF7E-07E2675BB62D}">
      <dsp:nvSpPr>
        <dsp:cNvPr id="0" name=""/>
        <dsp:cNvSpPr/>
      </dsp:nvSpPr>
      <dsp:spPr>
        <a:xfrm>
          <a:off x="464633" y="308074"/>
          <a:ext cx="10955227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误差与拟合</a:t>
          </a:r>
          <a:endParaRPr lang="en-US" altLang="zh-CN" sz="3000" kern="1200" dirty="0"/>
        </a:p>
      </dsp:txBody>
      <dsp:txXfrm>
        <a:off x="464633" y="308074"/>
        <a:ext cx="10955227" cy="616544"/>
      </dsp:txXfrm>
    </dsp:sp>
    <dsp:sp modelId="{8A9A378D-40D5-4ED8-86C2-70F0452F9D1E}">
      <dsp:nvSpPr>
        <dsp:cNvPr id="0" name=""/>
        <dsp:cNvSpPr/>
      </dsp:nvSpPr>
      <dsp:spPr>
        <a:xfrm>
          <a:off x="79293" y="231006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74BB5-E314-4472-B4EE-BC3C555A6C4C}">
      <dsp:nvSpPr>
        <dsp:cNvPr id="0" name=""/>
        <dsp:cNvSpPr/>
      </dsp:nvSpPr>
      <dsp:spPr>
        <a:xfrm>
          <a:off x="906430" y="1232595"/>
          <a:ext cx="10513429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评估方法</a:t>
          </a:r>
          <a:endParaRPr lang="en-US" altLang="zh-CN" sz="3000" kern="1200" dirty="0"/>
        </a:p>
      </dsp:txBody>
      <dsp:txXfrm>
        <a:off x="906430" y="1232595"/>
        <a:ext cx="10513429" cy="616544"/>
      </dsp:txXfrm>
    </dsp:sp>
    <dsp:sp modelId="{4A3F8D40-D9D6-41B8-89BF-7A6CF8CEE7C1}">
      <dsp:nvSpPr>
        <dsp:cNvPr id="0" name=""/>
        <dsp:cNvSpPr/>
      </dsp:nvSpPr>
      <dsp:spPr>
        <a:xfrm>
          <a:off x="521090" y="115552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BD73B-FAEA-4026-A83E-0EACA1F1172E}">
      <dsp:nvSpPr>
        <dsp:cNvPr id="0" name=""/>
        <dsp:cNvSpPr/>
      </dsp:nvSpPr>
      <dsp:spPr>
        <a:xfrm>
          <a:off x="1042027" y="2157115"/>
          <a:ext cx="10377833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性能度量</a:t>
          </a:r>
          <a:endParaRPr lang="en-US" altLang="zh-CN" sz="3000" kern="1200" dirty="0"/>
        </a:p>
      </dsp:txBody>
      <dsp:txXfrm>
        <a:off x="1042027" y="2157115"/>
        <a:ext cx="10377833" cy="616544"/>
      </dsp:txXfrm>
    </dsp:sp>
    <dsp:sp modelId="{9E2E5780-B471-4BF1-8A46-89D42EA0C3EC}">
      <dsp:nvSpPr>
        <dsp:cNvPr id="0" name=""/>
        <dsp:cNvSpPr/>
      </dsp:nvSpPr>
      <dsp:spPr>
        <a:xfrm>
          <a:off x="656687" y="208004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3130D-8ADC-4A5A-B955-777D14F1A8FA}">
      <dsp:nvSpPr>
        <dsp:cNvPr id="0" name=""/>
        <dsp:cNvSpPr/>
      </dsp:nvSpPr>
      <dsp:spPr>
        <a:xfrm>
          <a:off x="906430" y="3081635"/>
          <a:ext cx="10513429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比较检验</a:t>
          </a:r>
          <a:endParaRPr lang="en-US" altLang="zh-CN" sz="3000" kern="1200" dirty="0"/>
        </a:p>
      </dsp:txBody>
      <dsp:txXfrm>
        <a:off x="906430" y="3081635"/>
        <a:ext cx="10513429" cy="616544"/>
      </dsp:txXfrm>
    </dsp:sp>
    <dsp:sp modelId="{415C39EC-BC6D-48FB-B62A-F53C128E6024}">
      <dsp:nvSpPr>
        <dsp:cNvPr id="0" name=""/>
        <dsp:cNvSpPr/>
      </dsp:nvSpPr>
      <dsp:spPr>
        <a:xfrm>
          <a:off x="521090" y="3004567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3536A-C177-4474-BCFE-6334F4C251E9}">
      <dsp:nvSpPr>
        <dsp:cNvPr id="0" name=""/>
        <dsp:cNvSpPr/>
      </dsp:nvSpPr>
      <dsp:spPr>
        <a:xfrm>
          <a:off x="464633" y="4006156"/>
          <a:ext cx="10955227" cy="6165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82" tIns="76200" rIns="76200" bIns="762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偏差与方差</a:t>
          </a:r>
          <a:endParaRPr lang="en-US" altLang="zh-CN" sz="3000" kern="1200" dirty="0"/>
        </a:p>
      </dsp:txBody>
      <dsp:txXfrm>
        <a:off x="464633" y="4006156"/>
        <a:ext cx="10955227" cy="616544"/>
      </dsp:txXfrm>
    </dsp:sp>
    <dsp:sp modelId="{65AD389B-A3EB-41DF-808B-8DFEA865B8C4}">
      <dsp:nvSpPr>
        <dsp:cNvPr id="0" name=""/>
        <dsp:cNvSpPr/>
      </dsp:nvSpPr>
      <dsp:spPr>
        <a:xfrm>
          <a:off x="79293" y="3929088"/>
          <a:ext cx="770680" cy="770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3AA58-B94A-4B6D-9416-516C3C49C321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334C4-E6A6-469E-BE76-686BC5428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56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15BC-F879-AE4D-B006-C2E3B425B2B0}" type="datetimeFigureOut">
              <a:rPr kumimoji="1" lang="zh-CN" altLang="en-US" smtClean="0"/>
              <a:t>2024/9/9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E41FC-CD1F-2241-B8E1-D3562587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3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50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917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2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52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2965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237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097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314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2125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4181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3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1693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737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51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62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698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98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95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37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891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739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980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4647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586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1400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261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442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393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0748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7647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548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643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567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85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940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5777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964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623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9354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622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97228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2748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4944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34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902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77325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732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649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E41FC-CD1F-2241-B8E1-D3562587079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84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897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21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298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3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99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596771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839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133" y="1158539"/>
            <a:ext cx="11489267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20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8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</p:spPr>
        <p:txBody>
          <a:bodyPr/>
          <a:lstStyle>
            <a:lvl1pP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buClr>
                <a:schemeClr val="accent1"/>
              </a:buClr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4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4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第二级</a:t>
            </a:r>
          </a:p>
          <a:p>
            <a:pPr marL="1143000" marR="0" lvl="2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第三级</a:t>
            </a:r>
          </a:p>
          <a:p>
            <a:pPr marL="1600200" marR="0" lvl="3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第四级</a:t>
            </a:r>
          </a:p>
          <a:p>
            <a:pPr marL="2057400" marR="0" lvl="4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第五级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5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888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  <p:sldLayoutId id="2147483681" r:id="rId14"/>
    <p:sldLayoutId id="2147483682" r:id="rId15"/>
    <p:sldLayoutId id="214748368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20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8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marR="0" indent="-3600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16754D"/>
        </a:buClr>
        <a:buSzTx/>
        <a:buFont typeface="Wingdings" panose="05000000000000000000" pitchFamily="2" charset="2"/>
        <a:buChar char="l"/>
        <a:tabLst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2" Type="http://schemas.openxmlformats.org/officeDocument/2006/relationships/tags" Target="../tags/tag21.xml"/><Relationship Id="rId16" Type="http://schemas.openxmlformats.org/officeDocument/2006/relationships/image" Target="../media/image8.tmp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2.wmf"/><Relationship Id="rId18" Type="http://schemas.openxmlformats.org/officeDocument/2006/relationships/image" Target="../media/image54.wmf"/><Relationship Id="rId3" Type="http://schemas.openxmlformats.org/officeDocument/2006/relationships/notesSlide" Target="../notesSlides/notesSlide39.xml"/><Relationship Id="rId21" Type="http://schemas.openxmlformats.org/officeDocument/2006/relationships/oleObject" Target="../embeddings/oleObject10.bin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wmf"/><Relationship Id="rId20" Type="http://schemas.openxmlformats.org/officeDocument/2006/relationships/image" Target="../media/image55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57.png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9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5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1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85.png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84.png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3.wmf"/><Relationship Id="rId20" Type="http://schemas.openxmlformats.org/officeDocument/2006/relationships/image" Target="../media/image87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81.wmf"/><Relationship Id="rId19" Type="http://schemas.openxmlformats.org/officeDocument/2006/relationships/image" Target="../media/image86.png"/><Relationship Id="rId4" Type="http://schemas.openxmlformats.org/officeDocument/2006/relationships/image" Target="../media/image78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82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8.tmp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7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38290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829050"/>
            <a:ext cx="12192000" cy="209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0654" y="3164114"/>
            <a:ext cx="1571171" cy="1571171"/>
            <a:chOff x="4943929" y="1410264"/>
            <a:chExt cx="2011479" cy="2011479"/>
          </a:xfrm>
        </p:grpSpPr>
        <p:sp>
          <p:nvSpPr>
            <p:cNvPr id="5" name="椭圆 4"/>
            <p:cNvSpPr/>
            <p:nvPr/>
          </p:nvSpPr>
          <p:spPr>
            <a:xfrm>
              <a:off x="4943929" y="1410264"/>
              <a:ext cx="2011479" cy="20114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10CF9B"/>
                </a:solidFill>
                <a:effectLst/>
                <a:uLnTx/>
                <a:uFillTx/>
                <a:latin typeface="Arial Rounded MT Bold" panose="020F070403050403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62430" y="1853621"/>
              <a:ext cx="1574474" cy="985071"/>
            </a:xfrm>
            <a:prstGeom prst="rect">
              <a:avLst/>
            </a:prstGeom>
            <a:ln w="76200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ettenschweiler" panose="020B0706040902060204" pitchFamily="34" charset="0"/>
                  <a:ea typeface="黑体" panose="02010609060101010101" pitchFamily="49" charset="-122"/>
                  <a:cs typeface="+mn-cs"/>
                </a:rPr>
                <a:t>2024</a:t>
              </a:r>
              <a:endPara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ettenschweiler" panose="020B070604090206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50888" y="4430343"/>
            <a:ext cx="8016912" cy="1665657"/>
            <a:chOff x="1754745" y="4409895"/>
            <a:chExt cx="6111912" cy="1665657"/>
          </a:xfrm>
        </p:grpSpPr>
        <p:sp>
          <p:nvSpPr>
            <p:cNvPr id="8" name="矩形 7"/>
            <p:cNvSpPr/>
            <p:nvPr/>
          </p:nvSpPr>
          <p:spPr>
            <a:xfrm>
              <a:off x="1754745" y="4409895"/>
              <a:ext cx="5786821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机器学习理论与算法</a:t>
              </a:r>
              <a:endParaRPr lang="en-US" altLang="zh-CN" sz="40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  <a:p>
              <a:pPr lvl="0">
                <a:defRPr/>
              </a:pPr>
              <a:r>
                <a:rPr lang="en-US" altLang="zh-CN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Ch2 </a:t>
              </a:r>
              <a:r>
                <a:rPr lang="zh-CN" altLang="en-US" sz="2800" b="1" dirty="0">
                  <a:solidFill>
                    <a:srgbClr val="303030">
                      <a:lumMod val="75000"/>
                    </a:srgbClr>
                  </a:solidFill>
                  <a:latin typeface="微软雅黑"/>
                  <a:ea typeface="微软雅黑"/>
                </a:rPr>
                <a:t>模型评估与选择</a:t>
              </a:r>
              <a:endParaRPr lang="en-US" altLang="zh-CN" sz="2800" b="1" dirty="0">
                <a:solidFill>
                  <a:srgbClr val="303030">
                    <a:lumMod val="75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01578" y="5706220"/>
              <a:ext cx="60650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主讲教师：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刘启和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   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Email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：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qiheliu@uestc.edu.</a:t>
              </a:r>
              <a:r>
                <a:rPr lang="en-US" altLang="zh-CN" b="1" dirty="0" err="1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cn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QQ</a:t>
              </a:r>
              <a:r>
                <a:rPr lang="zh-CN" altLang="en-US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群：</a:t>
              </a:r>
              <a:r>
                <a:rPr lang="en-US" altLang="zh-CN" b="1" dirty="0">
                  <a:solidFill>
                    <a:srgbClr val="303030">
                      <a:lumMod val="7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688101382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886856" y="5588001"/>
              <a:ext cx="5522601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19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模型选择 </a:t>
            </a:r>
            <a:r>
              <a:rPr lang="en-US" altLang="zh-CN"/>
              <a:t>(</a:t>
            </a:r>
            <a:r>
              <a:rPr lang="en-US"/>
              <a:t>model selection)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7847" y="1317691"/>
            <a:ext cx="4195445" cy="34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/>
            <a:r>
              <a:rPr sz="3200" spc="5" dirty="0">
                <a:latin typeface="FangSong"/>
                <a:cs typeface="FangSong"/>
              </a:rPr>
              <a:t>三个</a:t>
            </a:r>
            <a:r>
              <a:rPr sz="3200" dirty="0">
                <a:latin typeface="FangSong"/>
                <a:cs typeface="FangSong"/>
              </a:rPr>
              <a:t>关键</a:t>
            </a:r>
            <a:r>
              <a:rPr sz="3200" spc="-15" dirty="0">
                <a:latin typeface="FangSong"/>
                <a:cs typeface="FangSong"/>
              </a:rPr>
              <a:t>问</a:t>
            </a:r>
            <a:r>
              <a:rPr sz="3200" spc="5" dirty="0">
                <a:latin typeface="FangSong"/>
                <a:cs typeface="FangSong"/>
              </a:rPr>
              <a:t>题</a:t>
            </a:r>
            <a:r>
              <a:rPr sz="3200" dirty="0">
                <a:latin typeface="Verdana"/>
                <a:cs typeface="Verdana"/>
              </a:rPr>
              <a:t>:</a:t>
            </a:r>
          </a:p>
          <a:p>
            <a:pPr>
              <a:spcBef>
                <a:spcPts val="28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Wingdings"/>
                <a:cs typeface="Wingdings"/>
              </a:rPr>
              <a:t></a:t>
            </a:r>
            <a:r>
              <a:rPr sz="3200" spc="-2075" dirty="0">
                <a:latin typeface="Wingdings"/>
                <a:cs typeface="Wingdings"/>
              </a:rPr>
              <a:t> </a:t>
            </a:r>
            <a:r>
              <a:rPr sz="3200" spc="5" dirty="0">
                <a:latin typeface="FangSong"/>
                <a:cs typeface="FangSong"/>
              </a:rPr>
              <a:t>如何</a:t>
            </a:r>
            <a:r>
              <a:rPr sz="3200" dirty="0">
                <a:latin typeface="FangSong"/>
                <a:cs typeface="FangSong"/>
              </a:rPr>
              <a:t>获得测试</a:t>
            </a:r>
            <a:r>
              <a:rPr sz="3200" spc="-15" dirty="0">
                <a:latin typeface="FangSong"/>
                <a:cs typeface="FangSong"/>
              </a:rPr>
              <a:t>结</a:t>
            </a:r>
            <a:r>
              <a:rPr sz="3200" dirty="0">
                <a:latin typeface="FangSong"/>
                <a:cs typeface="FangSong"/>
              </a:rPr>
              <a:t>果？</a:t>
            </a:r>
          </a:p>
          <a:p>
            <a:pPr>
              <a:spcBef>
                <a:spcPts val="47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Wingdings"/>
                <a:cs typeface="Wingdings"/>
              </a:rPr>
              <a:t></a:t>
            </a:r>
            <a:r>
              <a:rPr sz="3200" spc="-2075" dirty="0">
                <a:latin typeface="Wingdings"/>
                <a:cs typeface="Wingdings"/>
              </a:rPr>
              <a:t> </a:t>
            </a:r>
            <a:r>
              <a:rPr sz="3200" spc="5" dirty="0">
                <a:latin typeface="FangSong"/>
                <a:cs typeface="FangSong"/>
              </a:rPr>
              <a:t>如何</a:t>
            </a:r>
            <a:r>
              <a:rPr sz="3200" dirty="0">
                <a:latin typeface="FangSong"/>
                <a:cs typeface="FangSong"/>
              </a:rPr>
              <a:t>评估性能</a:t>
            </a:r>
            <a:r>
              <a:rPr sz="3200" spc="-15" dirty="0">
                <a:latin typeface="FangSong"/>
                <a:cs typeface="FangSong"/>
              </a:rPr>
              <a:t>优</a:t>
            </a:r>
            <a:r>
              <a:rPr sz="3200" dirty="0">
                <a:latin typeface="FangSong"/>
                <a:cs typeface="FangSong"/>
              </a:rPr>
              <a:t>劣？</a:t>
            </a:r>
          </a:p>
          <a:p>
            <a:pPr>
              <a:spcBef>
                <a:spcPts val="4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Wingdings"/>
                <a:cs typeface="Wingdings"/>
              </a:rPr>
              <a:t></a:t>
            </a:r>
            <a:r>
              <a:rPr sz="3200" spc="-2075" dirty="0">
                <a:latin typeface="Wingdings"/>
                <a:cs typeface="Wingdings"/>
              </a:rPr>
              <a:t> </a:t>
            </a:r>
            <a:r>
              <a:rPr sz="3200" spc="5" dirty="0">
                <a:latin typeface="FangSong"/>
                <a:cs typeface="FangSong"/>
              </a:rPr>
              <a:t>如何</a:t>
            </a:r>
            <a:r>
              <a:rPr sz="3200" dirty="0">
                <a:latin typeface="FangSong"/>
                <a:cs typeface="FangSong"/>
              </a:rPr>
              <a:t>判</a:t>
            </a:r>
            <a:r>
              <a:rPr sz="3200" spc="-15" dirty="0">
                <a:latin typeface="FangSong"/>
                <a:cs typeface="FangSong"/>
              </a:rPr>
              <a:t>断</a:t>
            </a:r>
            <a:r>
              <a:rPr sz="3200" dirty="0">
                <a:latin typeface="FangSong"/>
                <a:cs typeface="FangSong"/>
              </a:rPr>
              <a:t>实质</a:t>
            </a:r>
            <a:r>
              <a:rPr sz="3200" spc="-15" dirty="0">
                <a:latin typeface="FangSong"/>
                <a:cs typeface="FangSong"/>
              </a:rPr>
              <a:t>差</a:t>
            </a:r>
            <a:r>
              <a:rPr sz="3200" dirty="0">
                <a:latin typeface="FangSong"/>
                <a:cs typeface="FangSong"/>
              </a:rPr>
              <a:t>别？</a:t>
            </a:r>
          </a:p>
        </p:txBody>
      </p:sp>
      <p:sp>
        <p:nvSpPr>
          <p:cNvPr id="4" name="object 4"/>
          <p:cNvSpPr/>
          <p:nvPr/>
        </p:nvSpPr>
        <p:spPr>
          <a:xfrm>
            <a:off x="7010400" y="2263139"/>
            <a:ext cx="624840" cy="413384"/>
          </a:xfrm>
          <a:custGeom>
            <a:avLst/>
            <a:gdLst/>
            <a:ahLst/>
            <a:cxnLst/>
            <a:rect l="l" t="t" r="r" b="b"/>
            <a:pathLst>
              <a:path w="624839" h="413385">
                <a:moveTo>
                  <a:pt x="0" y="103250"/>
                </a:moveTo>
                <a:lnTo>
                  <a:pt x="418338" y="103250"/>
                </a:lnTo>
                <a:lnTo>
                  <a:pt x="418338" y="0"/>
                </a:lnTo>
                <a:lnTo>
                  <a:pt x="624840" y="206501"/>
                </a:lnTo>
                <a:lnTo>
                  <a:pt x="418338" y="413003"/>
                </a:lnTo>
                <a:lnTo>
                  <a:pt x="418338" y="309752"/>
                </a:lnTo>
                <a:lnTo>
                  <a:pt x="0" y="309752"/>
                </a:lnTo>
                <a:lnTo>
                  <a:pt x="0" y="103250"/>
                </a:lnTo>
                <a:close/>
              </a:path>
            </a:pathLst>
          </a:custGeom>
          <a:ln w="1219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4115" y="3249167"/>
            <a:ext cx="624840" cy="413384"/>
          </a:xfrm>
          <a:custGeom>
            <a:avLst/>
            <a:gdLst/>
            <a:ahLst/>
            <a:cxnLst/>
            <a:rect l="l" t="t" r="r" b="b"/>
            <a:pathLst>
              <a:path w="624839" h="413385">
                <a:moveTo>
                  <a:pt x="0" y="103250"/>
                </a:moveTo>
                <a:lnTo>
                  <a:pt x="418338" y="103250"/>
                </a:lnTo>
                <a:lnTo>
                  <a:pt x="418338" y="0"/>
                </a:lnTo>
                <a:lnTo>
                  <a:pt x="624840" y="206501"/>
                </a:lnTo>
                <a:lnTo>
                  <a:pt x="418338" y="413003"/>
                </a:lnTo>
                <a:lnTo>
                  <a:pt x="418338" y="309752"/>
                </a:lnTo>
                <a:lnTo>
                  <a:pt x="0" y="309752"/>
                </a:lnTo>
                <a:lnTo>
                  <a:pt x="0" y="103250"/>
                </a:lnTo>
                <a:close/>
              </a:path>
            </a:pathLst>
          </a:custGeom>
          <a:ln w="1219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24115" y="4250435"/>
            <a:ext cx="624840" cy="411480"/>
          </a:xfrm>
          <a:custGeom>
            <a:avLst/>
            <a:gdLst/>
            <a:ahLst/>
            <a:cxnLst/>
            <a:rect l="l" t="t" r="r" b="b"/>
            <a:pathLst>
              <a:path w="624839" h="411479">
                <a:moveTo>
                  <a:pt x="0" y="102869"/>
                </a:moveTo>
                <a:lnTo>
                  <a:pt x="419100" y="102869"/>
                </a:lnTo>
                <a:lnTo>
                  <a:pt x="419100" y="0"/>
                </a:lnTo>
                <a:lnTo>
                  <a:pt x="624840" y="205739"/>
                </a:lnTo>
                <a:lnTo>
                  <a:pt x="419100" y="411479"/>
                </a:lnTo>
                <a:lnTo>
                  <a:pt x="419100" y="308609"/>
                </a:lnTo>
                <a:lnTo>
                  <a:pt x="0" y="308609"/>
                </a:lnTo>
                <a:lnTo>
                  <a:pt x="0" y="102869"/>
                </a:lnTo>
                <a:close/>
              </a:path>
            </a:pathLst>
          </a:custGeom>
          <a:ln w="12191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04809" y="2295069"/>
            <a:ext cx="1461770" cy="2477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 indent="-13970"/>
            <a:r>
              <a:rPr sz="2800" spc="-25" dirty="0">
                <a:latin typeface="FangSong"/>
                <a:cs typeface="FangSong"/>
              </a:rPr>
              <a:t>评</a:t>
            </a:r>
            <a:r>
              <a:rPr sz="2800" spc="-30" dirty="0">
                <a:latin typeface="FangSong"/>
                <a:cs typeface="FangSong"/>
              </a:rPr>
              <a:t>估方法</a:t>
            </a:r>
            <a:endParaRPr sz="2800" dirty="0">
              <a:latin typeface="FangSong"/>
              <a:cs typeface="FangSong"/>
            </a:endParaRPr>
          </a:p>
          <a:p>
            <a:pPr>
              <a:spcBef>
                <a:spcPts val="31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26034"/>
            <a:r>
              <a:rPr sz="2800" spc="-25" dirty="0">
                <a:latin typeface="FangSong"/>
                <a:cs typeface="FangSong"/>
              </a:rPr>
              <a:t>性</a:t>
            </a:r>
            <a:r>
              <a:rPr sz="2800" spc="-30" dirty="0">
                <a:latin typeface="FangSong"/>
                <a:cs typeface="FangSong"/>
              </a:rPr>
              <a:t>能度量</a:t>
            </a:r>
            <a:endParaRPr sz="2800" dirty="0">
              <a:latin typeface="FangSong"/>
              <a:cs typeface="FangSong"/>
            </a:endParaRPr>
          </a:p>
          <a:p>
            <a:pPr>
              <a:spcBef>
                <a:spcPts val="37"/>
              </a:spcBef>
            </a:pPr>
            <a:endParaRPr sz="3900" dirty="0">
              <a:latin typeface="Times New Roman"/>
              <a:cs typeface="Times New Roman"/>
            </a:endParaRPr>
          </a:p>
          <a:p>
            <a:pPr marL="26034"/>
            <a:r>
              <a:rPr sz="2800" spc="-20" dirty="0">
                <a:latin typeface="FangSong"/>
                <a:cs typeface="FangSong"/>
              </a:rPr>
              <a:t>比</a:t>
            </a:r>
            <a:r>
              <a:rPr sz="2800" spc="-30" dirty="0">
                <a:latin typeface="FangSong"/>
                <a:cs typeface="FangSong"/>
              </a:rPr>
              <a:t>较检验</a:t>
            </a:r>
            <a:endParaRPr sz="2800" dirty="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09471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二、评估方法</a:t>
            </a:r>
          </a:p>
        </p:txBody>
      </p:sp>
    </p:spTree>
    <p:extLst>
      <p:ext uri="{BB962C8B-B14F-4D97-AF65-F5344CB8AC3E}">
        <p14:creationId xmlns:p14="http://schemas.microsoft.com/office/powerpoint/2010/main" val="248946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评估方法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3326" y="1223315"/>
            <a:ext cx="7275475" cy="4193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20" dirty="0">
                <a:latin typeface="FangSong"/>
                <a:cs typeface="FangSong"/>
              </a:rPr>
              <a:t>关键：怎么</a:t>
            </a:r>
            <a:r>
              <a:rPr sz="2800" spc="-30" dirty="0">
                <a:latin typeface="FangSong"/>
                <a:cs typeface="FangSong"/>
              </a:rPr>
              <a:t>获得</a:t>
            </a:r>
            <a:r>
              <a:rPr sz="2800" spc="-15" dirty="0">
                <a:latin typeface="FangSong"/>
                <a:cs typeface="FangSong"/>
              </a:rPr>
              <a:t>“</a:t>
            </a:r>
            <a:r>
              <a:rPr sz="2800" spc="-30" dirty="0">
                <a:latin typeface="FangSong"/>
                <a:cs typeface="FangSong"/>
              </a:rPr>
              <a:t>测试</a:t>
            </a:r>
            <a:r>
              <a:rPr sz="2800" spc="-15" dirty="0">
                <a:latin typeface="FangSong"/>
                <a:cs typeface="FangSong"/>
              </a:rPr>
              <a:t>集</a:t>
            </a:r>
            <a:r>
              <a:rPr sz="2800" spc="-30" dirty="0">
                <a:latin typeface="FangSong"/>
                <a:cs typeface="FangSong"/>
              </a:rPr>
              <a:t>”</a:t>
            </a:r>
            <a:r>
              <a:rPr sz="2000" spc="-5" dirty="0">
                <a:latin typeface="Verdana"/>
                <a:cs typeface="Verdana"/>
              </a:rPr>
              <a:t>(te</a:t>
            </a:r>
            <a:r>
              <a:rPr sz="2000" spc="-15" dirty="0">
                <a:latin typeface="Verdana"/>
                <a:cs typeface="Verdana"/>
              </a:rPr>
              <a:t>s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t)</a:t>
            </a:r>
            <a:r>
              <a:rPr sz="2000" spc="270" dirty="0">
                <a:latin typeface="Verdana"/>
                <a:cs typeface="Verdana"/>
              </a:rPr>
              <a:t> </a:t>
            </a:r>
            <a:r>
              <a:rPr sz="2800" spc="-30" dirty="0">
                <a:latin typeface="FangSong"/>
                <a:cs typeface="FangSong"/>
              </a:rPr>
              <a:t>？</a:t>
            </a:r>
            <a:endParaRPr sz="2800" dirty="0">
              <a:latin typeface="FangSong"/>
              <a:cs typeface="FangSong"/>
            </a:endParaRPr>
          </a:p>
          <a:p>
            <a:pPr marL="12700" indent="389890">
              <a:spcBef>
                <a:spcPts val="2445"/>
              </a:spcBef>
            </a:pPr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测试集应该与训练集“互斥”</a:t>
            </a:r>
            <a:endParaRPr sz="24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Times New Roman"/>
                <a:cs typeface="Times New Roman"/>
              </a:rPr>
              <a:t>     </a:t>
            </a:r>
            <a:r>
              <a:rPr lang="zh-CN" alt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测试集不应出现在训练集中！</a:t>
            </a:r>
            <a:endParaRPr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820"/>
              </a:spcBef>
            </a:pPr>
            <a:r>
              <a:rPr sz="2800" spc="-20" dirty="0">
                <a:latin typeface="FangSong"/>
                <a:cs typeface="FangSong"/>
              </a:rPr>
              <a:t>常</a:t>
            </a:r>
            <a:r>
              <a:rPr sz="2800" spc="-30" dirty="0">
                <a:latin typeface="FangSong"/>
                <a:cs typeface="FangSong"/>
              </a:rPr>
              <a:t>见方法：</a:t>
            </a:r>
            <a:endParaRPr sz="2800" dirty="0">
              <a:latin typeface="FangSong"/>
              <a:cs typeface="FangSong"/>
            </a:endParaRPr>
          </a:p>
          <a:p>
            <a:pPr marL="924560" indent="-342900">
              <a:spcBef>
                <a:spcPts val="2085"/>
              </a:spcBef>
              <a:buFont typeface="Wingdings"/>
              <a:buChar char=""/>
              <a:tabLst>
                <a:tab pos="925194" algn="l"/>
              </a:tabLst>
            </a:pPr>
            <a:r>
              <a:rPr sz="2400" spc="-5" dirty="0">
                <a:latin typeface="FangSong"/>
                <a:cs typeface="FangSong"/>
              </a:rPr>
              <a:t>留出</a:t>
            </a:r>
            <a:r>
              <a:rPr sz="2400" dirty="0">
                <a:latin typeface="FangSong"/>
                <a:cs typeface="FangSong"/>
              </a:rPr>
              <a:t>法</a:t>
            </a:r>
            <a:r>
              <a:rPr sz="2400" spc="-355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(ho</a:t>
            </a:r>
            <a:r>
              <a:rPr sz="2000" spc="-15" dirty="0">
                <a:latin typeface="Verdana"/>
                <a:cs typeface="Verdana"/>
              </a:rPr>
              <a:t>l</a:t>
            </a:r>
            <a:r>
              <a:rPr sz="2000" spc="-5" dirty="0">
                <a:latin typeface="Verdana"/>
                <a:cs typeface="Verdana"/>
              </a:rPr>
              <a:t>d</a:t>
            </a:r>
            <a:r>
              <a:rPr sz="2000" dirty="0">
                <a:latin typeface="Verdana"/>
                <a:cs typeface="Verdana"/>
              </a:rPr>
              <a:t>-out)</a:t>
            </a:r>
          </a:p>
          <a:p>
            <a:pPr marL="924560" indent="-342900">
              <a:spcBef>
                <a:spcPts val="1200"/>
              </a:spcBef>
              <a:buFont typeface="Wingdings"/>
              <a:buChar char=""/>
              <a:tabLst>
                <a:tab pos="925194" algn="l"/>
              </a:tabLst>
            </a:pPr>
            <a:r>
              <a:rPr sz="2400" dirty="0">
                <a:latin typeface="FangSong"/>
                <a:cs typeface="FangSong"/>
              </a:rPr>
              <a:t>交叉验证法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(cro</a:t>
            </a:r>
            <a:r>
              <a:rPr sz="2000" dirty="0">
                <a:latin typeface="Verdana"/>
                <a:cs typeface="Verdana"/>
              </a:rPr>
              <a:t>ss</a:t>
            </a:r>
            <a:r>
              <a:rPr sz="2000" spc="-35" dirty="0">
                <a:latin typeface="Verdana"/>
                <a:cs typeface="Verdana"/>
              </a:rPr>
              <a:t> v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5" dirty="0">
                <a:latin typeface="Verdana"/>
                <a:cs typeface="Verdana"/>
              </a:rPr>
              <a:t>l</a:t>
            </a:r>
            <a:r>
              <a:rPr sz="2000" spc="-5" dirty="0">
                <a:latin typeface="Verdana"/>
                <a:cs typeface="Verdana"/>
              </a:rPr>
              <a:t>ida</a:t>
            </a:r>
            <a:r>
              <a:rPr sz="2000" dirty="0">
                <a:latin typeface="Verdana"/>
                <a:cs typeface="Verdana"/>
              </a:rPr>
              <a:t>ti</a:t>
            </a:r>
            <a:r>
              <a:rPr sz="2000" spc="-15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n)</a:t>
            </a:r>
          </a:p>
          <a:p>
            <a:pPr marL="924560" indent="-342900">
              <a:spcBef>
                <a:spcPts val="1200"/>
              </a:spcBef>
              <a:buFont typeface="Wingdings"/>
              <a:buChar char=""/>
              <a:tabLst>
                <a:tab pos="925194" algn="l"/>
              </a:tabLst>
            </a:pPr>
            <a:r>
              <a:rPr sz="2400" dirty="0">
                <a:latin typeface="FangSong"/>
                <a:cs typeface="FangSong"/>
              </a:rPr>
              <a:t>自助法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(bo</a:t>
            </a:r>
            <a:r>
              <a:rPr sz="2000" spc="-10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tst</a:t>
            </a:r>
            <a:r>
              <a:rPr sz="2000" spc="-35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ap)</a:t>
            </a:r>
          </a:p>
        </p:txBody>
      </p:sp>
    </p:spTree>
    <p:extLst>
      <p:ext uri="{BB962C8B-B14F-4D97-AF65-F5344CB8AC3E}">
        <p14:creationId xmlns:p14="http://schemas.microsoft.com/office/powerpoint/2010/main" val="235205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70450" y="1054008"/>
            <a:ext cx="1854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拥有的数据集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3909" y="1450847"/>
            <a:ext cx="5542915" cy="678180"/>
          </a:xfrm>
          <a:custGeom>
            <a:avLst/>
            <a:gdLst/>
            <a:ahLst/>
            <a:cxnLst/>
            <a:rect l="l" t="t" r="r" b="b"/>
            <a:pathLst>
              <a:path w="5542915" h="678180">
                <a:moveTo>
                  <a:pt x="0" y="678179"/>
                </a:moveTo>
                <a:lnTo>
                  <a:pt x="738" y="623165"/>
                </a:lnTo>
                <a:lnTo>
                  <a:pt x="2878" y="570981"/>
                </a:lnTo>
                <a:lnTo>
                  <a:pt x="6302" y="522326"/>
                </a:lnTo>
                <a:lnTo>
                  <a:pt x="10895" y="477895"/>
                </a:lnTo>
                <a:lnTo>
                  <a:pt x="16541" y="438388"/>
                </a:lnTo>
                <a:lnTo>
                  <a:pt x="26732" y="389881"/>
                </a:lnTo>
                <a:lnTo>
                  <a:pt x="42924" y="348941"/>
                </a:lnTo>
                <a:lnTo>
                  <a:pt x="56515" y="339089"/>
                </a:lnTo>
                <a:lnTo>
                  <a:pt x="2714879" y="339089"/>
                </a:lnTo>
                <a:lnTo>
                  <a:pt x="2719518" y="337966"/>
                </a:lnTo>
                <a:lnTo>
                  <a:pt x="2740863" y="301250"/>
                </a:lnTo>
                <a:lnTo>
                  <a:pt x="2751670" y="257481"/>
                </a:lnTo>
                <a:lnTo>
                  <a:pt x="2760498" y="200284"/>
                </a:lnTo>
                <a:lnTo>
                  <a:pt x="2765091" y="155853"/>
                </a:lnTo>
                <a:lnTo>
                  <a:pt x="2768515" y="107198"/>
                </a:lnTo>
                <a:lnTo>
                  <a:pt x="2770655" y="55014"/>
                </a:lnTo>
                <a:lnTo>
                  <a:pt x="2771394" y="0"/>
                </a:lnTo>
                <a:lnTo>
                  <a:pt x="2771581" y="27817"/>
                </a:lnTo>
                <a:lnTo>
                  <a:pt x="2773034" y="81503"/>
                </a:lnTo>
                <a:lnTo>
                  <a:pt x="2775831" y="132010"/>
                </a:lnTo>
                <a:lnTo>
                  <a:pt x="2779854" y="178640"/>
                </a:lnTo>
                <a:lnTo>
                  <a:pt x="2784988" y="220696"/>
                </a:lnTo>
                <a:lnTo>
                  <a:pt x="2794519" y="273679"/>
                </a:lnTo>
                <a:lnTo>
                  <a:pt x="2805898" y="312449"/>
                </a:lnTo>
                <a:lnTo>
                  <a:pt x="2827909" y="339089"/>
                </a:lnTo>
                <a:lnTo>
                  <a:pt x="5486273" y="339089"/>
                </a:lnTo>
                <a:lnTo>
                  <a:pt x="5490912" y="340213"/>
                </a:lnTo>
                <a:lnTo>
                  <a:pt x="5512257" y="376929"/>
                </a:lnTo>
                <a:lnTo>
                  <a:pt x="5523064" y="420698"/>
                </a:lnTo>
                <a:lnTo>
                  <a:pt x="5531892" y="477895"/>
                </a:lnTo>
                <a:lnTo>
                  <a:pt x="5536485" y="522326"/>
                </a:lnTo>
                <a:lnTo>
                  <a:pt x="5539909" y="570981"/>
                </a:lnTo>
                <a:lnTo>
                  <a:pt x="5542049" y="623165"/>
                </a:lnTo>
                <a:lnTo>
                  <a:pt x="5542600" y="650362"/>
                </a:lnTo>
                <a:lnTo>
                  <a:pt x="5542788" y="678179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76401" y="4101085"/>
            <a:ext cx="8938159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注意：</a:t>
            </a:r>
          </a:p>
          <a:p>
            <a:pPr marL="12700">
              <a:spcBef>
                <a:spcPts val="1200"/>
              </a:spcBef>
            </a:pPr>
            <a:r>
              <a:rPr sz="2400" dirty="0">
                <a:latin typeface="Wingdings"/>
                <a:cs typeface="Wingdings"/>
              </a:rPr>
              <a:t></a:t>
            </a:r>
            <a:r>
              <a:rPr sz="2400" spc="-1605" dirty="0">
                <a:latin typeface="Wingdings"/>
                <a:cs typeface="Wingdings"/>
              </a:rPr>
              <a:t> 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保持数据分布一致性</a:t>
            </a:r>
            <a:r>
              <a:rPr lang="en-US" altLang="zh-CN" sz="2400" spc="-350" dirty="0">
                <a:latin typeface="FangSong"/>
                <a:cs typeface="FangSong"/>
              </a:rPr>
              <a:t>,</a:t>
            </a:r>
            <a:r>
              <a:rPr lang="zh-CN" altLang="en-US" sz="2400" spc="-350" dirty="0">
                <a:latin typeface="FangSong"/>
                <a:cs typeface="FangSong"/>
              </a:rPr>
              <a:t> </a:t>
            </a:r>
            <a:r>
              <a:rPr sz="2400" dirty="0">
                <a:latin typeface="FangSong"/>
                <a:cs typeface="FangSong"/>
              </a:rPr>
              <a:t>例如</a:t>
            </a:r>
            <a:r>
              <a:rPr sz="2400" dirty="0">
                <a:latin typeface="Verdana"/>
                <a:cs typeface="Verdana"/>
              </a:rPr>
              <a:t>: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分层采样</a:t>
            </a:r>
            <a:r>
              <a:rPr lang="en-US" altLang="zh-CN" sz="2400" dirty="0">
                <a:latin typeface="FangSong"/>
                <a:cs typeface="FangSong"/>
              </a:rPr>
              <a:t>stratified</a:t>
            </a:r>
            <a:r>
              <a:rPr lang="zh-CN" altLang="en-US" sz="2400" dirty="0">
                <a:latin typeface="FangSong"/>
                <a:cs typeface="FangSong"/>
              </a:rPr>
              <a:t> </a:t>
            </a:r>
            <a:r>
              <a:rPr lang="en-US" altLang="zh-CN" sz="2400" dirty="0">
                <a:latin typeface="FangSong"/>
                <a:cs typeface="FangSong"/>
              </a:rPr>
              <a:t>sampling</a:t>
            </a:r>
            <a:endParaRPr sz="2400" dirty="0">
              <a:latin typeface="Verdana"/>
              <a:cs typeface="Verdana"/>
            </a:endParaRPr>
          </a:p>
          <a:p>
            <a:pPr marL="12700">
              <a:spcBef>
                <a:spcPts val="1200"/>
              </a:spcBef>
            </a:pPr>
            <a:r>
              <a:rPr sz="2400" dirty="0">
                <a:latin typeface="Wingdings"/>
                <a:cs typeface="Wingdings"/>
              </a:rPr>
              <a:t></a:t>
            </a:r>
            <a:r>
              <a:rPr sz="2400" spc="-1605" dirty="0">
                <a:latin typeface="Wingdings"/>
                <a:cs typeface="Wingdings"/>
              </a:rPr>
              <a:t> </a:t>
            </a:r>
            <a:r>
              <a:rPr sz="2400" dirty="0">
                <a:latin typeface="FangSong"/>
                <a:cs typeface="FangSong"/>
              </a:rPr>
              <a:t>多次重复划分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>
                <a:latin typeface="FangSong"/>
                <a:cs typeface="FangSong"/>
              </a:rPr>
              <a:t>例如</a:t>
            </a:r>
            <a:r>
              <a:rPr sz="2400" dirty="0">
                <a:latin typeface="Verdana"/>
                <a:cs typeface="Verdana"/>
              </a:rPr>
              <a:t>: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10</a:t>
            </a:r>
            <a:r>
              <a:rPr sz="2400" spc="-30" dirty="0">
                <a:latin typeface="Verdana"/>
                <a:cs typeface="Verdana"/>
              </a:rPr>
              <a:t>0</a:t>
            </a:r>
            <a:r>
              <a:rPr sz="2400" dirty="0">
                <a:latin typeface="FangSong"/>
                <a:cs typeface="FangSong"/>
              </a:rPr>
              <a:t>次随机划分</a:t>
            </a:r>
            <a:r>
              <a:rPr sz="2400" dirty="0">
                <a:latin typeface="Verdana"/>
                <a:cs typeface="Verdana"/>
              </a:rPr>
              <a:t>)</a:t>
            </a:r>
            <a:r>
              <a:rPr lang="en-US" altLang="zh-CN" sz="2400" dirty="0">
                <a:latin typeface="Verdana"/>
                <a:cs typeface="Verdana"/>
              </a:rPr>
              <a:t>--</a:t>
            </a:r>
            <a:r>
              <a:rPr lang="zh-CN" altLang="en-US" sz="2400" dirty="0">
                <a:latin typeface="Verdana"/>
                <a:cs typeface="Verdana"/>
              </a:rPr>
              <a:t>单次结果不稳定</a:t>
            </a:r>
            <a:r>
              <a:rPr lang="en-US" altLang="zh-CN" sz="2400" dirty="0">
                <a:latin typeface="Verdana"/>
                <a:cs typeface="Verdana"/>
              </a:rPr>
              <a:t>!</a:t>
            </a:r>
            <a:endParaRPr sz="2400" dirty="0">
              <a:latin typeface="Verdana"/>
              <a:cs typeface="Verdana"/>
            </a:endParaRPr>
          </a:p>
          <a:p>
            <a:pPr marL="12700">
              <a:spcBef>
                <a:spcPts val="1200"/>
              </a:spcBef>
            </a:pPr>
            <a:r>
              <a:rPr sz="2400" dirty="0">
                <a:latin typeface="Wingdings"/>
                <a:cs typeface="Wingdings"/>
              </a:rPr>
              <a:t></a:t>
            </a:r>
            <a:r>
              <a:rPr sz="2400" spc="-1605" dirty="0">
                <a:latin typeface="Wingdings"/>
                <a:cs typeface="Wingdings"/>
              </a:rPr>
              <a:t> </a:t>
            </a:r>
            <a:r>
              <a:rPr sz="2400" dirty="0">
                <a:latin typeface="FangSong"/>
                <a:cs typeface="FangSong"/>
              </a:rPr>
              <a:t>测</a:t>
            </a:r>
            <a:r>
              <a:rPr sz="2400" spc="-5" dirty="0">
                <a:latin typeface="FangSong"/>
                <a:cs typeface="FangSong"/>
              </a:rPr>
              <a:t>试</a:t>
            </a:r>
            <a:r>
              <a:rPr sz="2400" dirty="0">
                <a:latin typeface="FangSong"/>
                <a:cs typeface="FangSong"/>
              </a:rPr>
              <a:t>集</a:t>
            </a:r>
            <a:r>
              <a:rPr lang="en-US" altLang="zh-CN" sz="2400" dirty="0">
                <a:latin typeface="FangSong"/>
                <a:cs typeface="FangSong"/>
              </a:rPr>
              <a:t>(</a:t>
            </a:r>
            <a:r>
              <a:rPr lang="zh-CN" altLang="en-US" sz="2400" dirty="0">
                <a:latin typeface="FangSong"/>
                <a:cs typeface="FangSong"/>
              </a:rPr>
              <a:t>比例</a:t>
            </a:r>
            <a:r>
              <a:rPr lang="en-US" altLang="zh-CN" sz="2400" dirty="0">
                <a:latin typeface="FangSong"/>
                <a:cs typeface="FangSong"/>
              </a:rPr>
              <a:t>)</a:t>
            </a:r>
            <a:r>
              <a:rPr sz="2400" dirty="0">
                <a:latin typeface="FangSong"/>
                <a:cs typeface="FangSong"/>
              </a:rPr>
              <a:t>不能太大</a:t>
            </a:r>
            <a:r>
              <a:rPr lang="zh-CN" altLang="en-US" sz="2400" dirty="0">
                <a:latin typeface="FangSong"/>
                <a:cs typeface="FangSong"/>
              </a:rPr>
              <a:t>（</a:t>
            </a:r>
            <a:r>
              <a:rPr lang="en-US" altLang="zh-CN" sz="2400" dirty="0">
                <a:latin typeface="FangSong"/>
                <a:cs typeface="FangSong"/>
              </a:rPr>
              <a:t>why</a:t>
            </a:r>
            <a:r>
              <a:rPr lang="zh-CN" altLang="en-US" sz="2400" dirty="0">
                <a:latin typeface="FangSong"/>
                <a:cs typeface="FangSong"/>
              </a:rPr>
              <a:t>？）、</a:t>
            </a:r>
            <a:r>
              <a:rPr sz="2400" dirty="0" err="1">
                <a:latin typeface="FangSong"/>
                <a:cs typeface="FangSong"/>
              </a:rPr>
              <a:t>不能太小</a:t>
            </a:r>
            <a:r>
              <a:rPr sz="2400" spc="-345" dirty="0">
                <a:latin typeface="FangSong"/>
                <a:cs typeface="FangSong"/>
              </a:rPr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lang="zh-CN" altLang="en-US" sz="2400" dirty="0">
                <a:latin typeface="FangSong"/>
                <a:cs typeface="Verdana"/>
              </a:rPr>
              <a:t>一般</a:t>
            </a:r>
            <a:r>
              <a:rPr sz="2400" dirty="0">
                <a:latin typeface="FangSong"/>
                <a:cs typeface="FangSong"/>
              </a:rPr>
              <a:t>：</a:t>
            </a:r>
            <a:r>
              <a:rPr sz="2400" spc="-15" dirty="0">
                <a:latin typeface="Verdana"/>
                <a:cs typeface="Verdana"/>
              </a:rPr>
              <a:t>1/5~1/3)</a:t>
            </a:r>
            <a:endParaRPr sz="2400" dirty="0">
              <a:latin typeface="Verdana"/>
              <a:cs typeface="Verdan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/>
          </p:nvPr>
        </p:nvGraphicFramePr>
        <p:xfrm>
          <a:off x="3055620" y="1789940"/>
          <a:ext cx="5542787" cy="1139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5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75">
                <a:tc gridSpan="2">
                  <a:txBody>
                    <a:bodyPr/>
                    <a:lstStyle/>
                    <a:p>
                      <a:endParaRPr sz="2400">
                        <a:latin typeface="FangSong"/>
                        <a:cs typeface="FangSong"/>
                      </a:endParaRPr>
                    </a:p>
                  </a:txBody>
                  <a:tcPr marL="0" marR="0" marT="0" marB="0">
                    <a:lnL w="6096">
                      <a:solidFill>
                        <a:srgbClr val="FF0000"/>
                      </a:solidFill>
                      <a:prstDash val="solid"/>
                    </a:lnL>
                    <a:lnR w="6096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0D533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661">
                <a:tc>
                  <a:txBody>
                    <a:bodyPr/>
                    <a:lstStyle/>
                    <a:p>
                      <a:pPr marL="1008380">
                        <a:lnSpc>
                          <a:spcPct val="100000"/>
                        </a:lnSpc>
                      </a:pPr>
                      <a:r>
                        <a:rPr sz="2800" spc="5" dirty="0">
                          <a:solidFill>
                            <a:srgbClr val="0000FF"/>
                          </a:solidFill>
                          <a:latin typeface="FangSong"/>
                          <a:cs typeface="FangSong"/>
                        </a:rPr>
                        <a:t>训</a:t>
                      </a:r>
                      <a:r>
                        <a:rPr sz="2800" dirty="0">
                          <a:solidFill>
                            <a:srgbClr val="0000FF"/>
                          </a:solidFill>
                          <a:latin typeface="FangSong"/>
                          <a:cs typeface="FangSong"/>
                        </a:rPr>
                        <a:t>练集</a:t>
                      </a:r>
                      <a:endParaRPr sz="2800">
                        <a:latin typeface="FangSong"/>
                        <a:cs typeface="FangSong"/>
                      </a:endParaRPr>
                    </a:p>
                  </a:txBody>
                  <a:tcPr marL="0" marR="0" marT="0" marB="0">
                    <a:lnL w="38100">
                      <a:solidFill>
                        <a:srgbClr val="0D5336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D5336"/>
                      </a:solidFill>
                      <a:prstDash val="solid"/>
                    </a:lnT>
                    <a:lnB w="38100">
                      <a:solidFill>
                        <a:srgbClr val="0D5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2800" spc="5" dirty="0">
                          <a:solidFill>
                            <a:srgbClr val="0000FF"/>
                          </a:solidFill>
                          <a:latin typeface="FangSong"/>
                          <a:cs typeface="FangSong"/>
                        </a:rPr>
                        <a:t>测</a:t>
                      </a:r>
                      <a:r>
                        <a:rPr sz="2800" dirty="0">
                          <a:solidFill>
                            <a:srgbClr val="0000FF"/>
                          </a:solidFill>
                          <a:latin typeface="FangSong"/>
                          <a:cs typeface="FangSong"/>
                        </a:rPr>
                        <a:t>试集</a:t>
                      </a:r>
                      <a:endParaRPr sz="2800" dirty="0">
                        <a:latin typeface="FangSong"/>
                        <a:cs typeface="FangSong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D5336"/>
                      </a:solidFill>
                      <a:prstDash val="solid"/>
                    </a:lnR>
                    <a:lnT w="38100">
                      <a:solidFill>
                        <a:srgbClr val="0D5336"/>
                      </a:solidFill>
                      <a:prstDash val="solid"/>
                    </a:lnT>
                    <a:lnB w="38100">
                      <a:solidFill>
                        <a:srgbClr val="0D5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组合 2"/>
          <p:cNvGrpSpPr/>
          <p:nvPr/>
        </p:nvGrpSpPr>
        <p:grpSpPr>
          <a:xfrm>
            <a:off x="1992387" y="3149337"/>
            <a:ext cx="7822776" cy="738236"/>
            <a:chOff x="674874" y="1408064"/>
            <a:chExt cx="7822776" cy="738236"/>
          </a:xfrm>
        </p:grpSpPr>
        <p:sp>
          <p:nvSpPr>
            <p:cNvPr id="8" name="内容占位符 2"/>
            <p:cNvSpPr txBox="1">
              <a:spLocks/>
            </p:cNvSpPr>
            <p:nvPr/>
          </p:nvSpPr>
          <p:spPr>
            <a:xfrm>
              <a:off x="674874" y="1408064"/>
              <a:ext cx="6505202" cy="738236"/>
            </a:xfrm>
            <a:prstGeom prst="rect">
              <a:avLst/>
            </a:prstGeom>
          </p:spPr>
          <p:txBody>
            <a:bodyPr vert="horz" lIns="91440" tIns="46800" rIns="91440" bIns="45720" rtlCol="0">
              <a:normAutofit/>
            </a:bodyPr>
            <a:lstStyle>
              <a:lvl1pPr marL="228600" indent="-3600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p"/>
                <a:defRPr lang="zh-CN" altLang="en-US" sz="2200" kern="1200" baseline="0" dirty="0" smtClean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1pPr>
              <a:lvl2pPr marL="6858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2pPr>
              <a:lvl3pPr marL="11430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8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3pPr>
              <a:lvl4pPr marL="16002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4pPr>
              <a:lvl5pPr marL="20574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zh-CN" altLang="en-US" dirty="0"/>
                <a:t>通常将包含    个样本的数据集</a:t>
              </a:r>
              <a:endParaRPr lang="en-US" altLang="zh-CN" dirty="0"/>
            </a:p>
            <a:p>
              <a:pPr marL="457200" lvl="1" indent="0">
                <a:buNone/>
              </a:pPr>
              <a:r>
                <a:rPr lang="zh-CN" altLang="en-US" dirty="0"/>
                <a:t>拆分成训练集   和测试集   </a:t>
              </a:r>
              <a:r>
                <a:rPr lang="en-US" altLang="zh-CN" dirty="0"/>
                <a:t>(</a:t>
              </a:r>
              <a:r>
                <a:rPr lang="zh-CN" altLang="en-US" dirty="0"/>
                <a:t>互斥</a:t>
              </a:r>
              <a:r>
                <a:rPr lang="en-US" altLang="zh-CN" dirty="0"/>
                <a:t>)</a:t>
              </a:r>
              <a:r>
                <a:rPr lang="zh-CN" altLang="en-US" dirty="0"/>
                <a:t>：</a:t>
              </a: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144" y="1448859"/>
              <a:ext cx="3700506" cy="28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74" y="1812902"/>
              <a:ext cx="184169" cy="231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514" y="1824808"/>
              <a:ext cx="193636" cy="21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599" y="1493299"/>
              <a:ext cx="282575" cy="199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99E6033-C410-7943-AEE3-1650B3843785}"/>
              </a:ext>
            </a:extLst>
          </p:cNvPr>
          <p:cNvSpPr/>
          <p:nvPr/>
        </p:nvSpPr>
        <p:spPr>
          <a:xfrm>
            <a:off x="7582744" y="3870665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FangSong"/>
                <a:cs typeface="FangSong"/>
              </a:rPr>
              <a:t>保持数据</a:t>
            </a:r>
            <a:r>
              <a:rPr lang="zh-Hans" altLang="en-US" b="1" dirty="0">
                <a:solidFill>
                  <a:srgbClr val="0000FF"/>
                </a:solidFill>
                <a:latin typeface="FangSong"/>
                <a:cs typeface="FangSong"/>
              </a:rPr>
              <a:t>类别比例！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EE743A1-05DC-394C-B958-98A189889E5F}"/>
              </a:ext>
            </a:extLst>
          </p:cNvPr>
          <p:cNvCxnSpPr>
            <a:cxnSpLocks/>
          </p:cNvCxnSpPr>
          <p:nvPr/>
        </p:nvCxnSpPr>
        <p:spPr>
          <a:xfrm flipV="1">
            <a:off x="6858000" y="4239998"/>
            <a:ext cx="838200" cy="34845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留出法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08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</a:t>
            </a:r>
            <a:r>
              <a:rPr lang="zh-CN" altLang="en-US"/>
              <a:t>折交叉验证法</a:t>
            </a:r>
            <a:r>
              <a:rPr lang="en-US" altLang="zh-CN"/>
              <a:t>(k-fold cross validation)</a:t>
            </a:r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758696" y="1267968"/>
            <a:ext cx="7080505" cy="2846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86400" y="996425"/>
            <a:ext cx="3100070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675" marR="5080" indent="-308610">
              <a:lnSpc>
                <a:spcPts val="2150"/>
              </a:lnSpc>
            </a:pP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若</a:t>
            </a:r>
            <a:r>
              <a:rPr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k</a:t>
            </a:r>
            <a:r>
              <a:rPr dirty="0">
                <a:solidFill>
                  <a:srgbClr val="0000FF"/>
                </a:solidFill>
                <a:latin typeface="Verdana"/>
                <a:cs typeface="Verdana"/>
              </a:rPr>
              <a:t> =</a:t>
            </a:r>
            <a:r>
              <a:rPr spc="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pc="-20" dirty="0">
                <a:solidFill>
                  <a:srgbClr val="0000FF"/>
                </a:solidFill>
                <a:latin typeface="Verdana"/>
                <a:cs typeface="Verdana"/>
              </a:rPr>
              <a:t>m</a:t>
            </a:r>
            <a:r>
              <a:rPr dirty="0">
                <a:solidFill>
                  <a:srgbClr val="0000FF"/>
                </a:solidFill>
                <a:latin typeface="FangSong"/>
                <a:cs typeface="FangSong"/>
              </a:rPr>
              <a:t>，则得到“留一法” </a:t>
            </a:r>
            <a:r>
              <a:rPr spc="-5" dirty="0">
                <a:solidFill>
                  <a:srgbClr val="0000FF"/>
                </a:solidFill>
                <a:latin typeface="Verdana"/>
                <a:cs typeface="Verdana"/>
              </a:rPr>
              <a:t>(</a:t>
            </a:r>
            <a:r>
              <a:rPr spc="5" dirty="0">
                <a:solidFill>
                  <a:srgbClr val="0000FF"/>
                </a:solidFill>
                <a:latin typeface="Verdana"/>
                <a:cs typeface="Verdana"/>
              </a:rPr>
              <a:t>l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pc="-35" dirty="0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pc="-25" dirty="0">
                <a:solidFill>
                  <a:srgbClr val="0000FF"/>
                </a:solidFill>
                <a:latin typeface="Verdana"/>
                <a:cs typeface="Verdana"/>
              </a:rPr>
              <a:t>v</a:t>
            </a:r>
            <a:r>
              <a:rPr spc="-20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pc="-5" dirty="0">
                <a:solidFill>
                  <a:srgbClr val="0000FF"/>
                </a:solidFill>
                <a:latin typeface="Verdana"/>
                <a:cs typeface="Verdana"/>
              </a:rPr>
              <a:t>-</a:t>
            </a:r>
            <a:r>
              <a:rPr spc="-15" dirty="0">
                <a:solidFill>
                  <a:srgbClr val="0000FF"/>
                </a:solidFill>
                <a:latin typeface="Verdana"/>
                <a:cs typeface="Verdana"/>
              </a:rPr>
              <a:t>on</a:t>
            </a:r>
            <a:r>
              <a:rPr spc="-20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pc="-5" dirty="0">
                <a:solidFill>
                  <a:srgbClr val="0000FF"/>
                </a:solidFill>
                <a:latin typeface="Verdana"/>
                <a:cs typeface="Verdana"/>
              </a:rPr>
              <a:t>-</a:t>
            </a:r>
            <a:r>
              <a:rPr spc="-10" dirty="0">
                <a:solidFill>
                  <a:srgbClr val="0000FF"/>
                </a:solidFill>
                <a:latin typeface="Verdana"/>
                <a:cs typeface="Verdana"/>
              </a:rPr>
              <a:t>out,</a:t>
            </a:r>
            <a:r>
              <a:rPr spc="-20" dirty="0">
                <a:solidFill>
                  <a:srgbClr val="0000FF"/>
                </a:solidFill>
                <a:latin typeface="Verdana"/>
                <a:cs typeface="Verdana"/>
              </a:rPr>
              <a:t> L</a:t>
            </a:r>
            <a:r>
              <a:rPr spc="-5" dirty="0">
                <a:solidFill>
                  <a:srgbClr val="0000FF"/>
                </a:solidFill>
                <a:latin typeface="Verdana"/>
                <a:cs typeface="Verdana"/>
              </a:rPr>
              <a:t>OO)</a:t>
            </a:r>
            <a:endParaRPr>
              <a:latin typeface="Verdana"/>
              <a:cs typeface="Verdana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6781800" y="1642617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02739" y="4383408"/>
            <a:ext cx="8379461" cy="17125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2400" b="0" i="0">
                <a:solidFill>
                  <a:schemeClr val="tx1"/>
                </a:solidFill>
                <a:latin typeface="FangSong"/>
                <a:ea typeface="+mn-ea"/>
                <a:cs typeface="FangSong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11550" lvl="1" indent="-285750">
              <a:buFont typeface="Arial" charset="0"/>
              <a:buChar char="•"/>
            </a:pPr>
            <a:r>
              <a:rPr lang="zh-CN" altLang="en-US" sz="2000" kern="0" dirty="0">
                <a:solidFill>
                  <a:sysClr val="windowText" lastClr="000000"/>
                </a:solidFill>
              </a:rPr>
              <a:t>将数据集</a:t>
            </a:r>
            <a:r>
              <a:rPr lang="zh-CN" altLang="en-US" sz="2000" kern="0" dirty="0">
                <a:solidFill>
                  <a:srgbClr val="0000FF"/>
                </a:solidFill>
              </a:rPr>
              <a:t>分层采样</a:t>
            </a:r>
            <a:r>
              <a:rPr lang="zh-CN" altLang="en-US" sz="2000" kern="0" dirty="0">
                <a:solidFill>
                  <a:sysClr val="windowText" lastClr="000000"/>
                </a:solidFill>
              </a:rPr>
              <a:t>划分为 </a:t>
            </a:r>
            <a:r>
              <a:rPr lang="en-US" altLang="zh-CN" sz="2000" kern="0" dirty="0">
                <a:solidFill>
                  <a:sysClr val="windowText" lastClr="000000"/>
                </a:solidFill>
              </a:rPr>
              <a:t>k</a:t>
            </a:r>
            <a:r>
              <a:rPr lang="zh-CN" altLang="en-US" sz="2000" kern="0" dirty="0">
                <a:solidFill>
                  <a:sysClr val="windowText" lastClr="000000"/>
                </a:solidFill>
              </a:rPr>
              <a:t> 个大小相似的互斥子集，每次用 </a:t>
            </a:r>
            <a:r>
              <a:rPr lang="en-US" altLang="zh-CN" sz="2000" kern="0" dirty="0">
                <a:solidFill>
                  <a:sysClr val="windowText" lastClr="000000"/>
                </a:solidFill>
              </a:rPr>
              <a:t>k-1</a:t>
            </a:r>
            <a:r>
              <a:rPr lang="zh-CN" altLang="en-US" sz="2000" kern="0" dirty="0">
                <a:solidFill>
                  <a:sysClr val="windowText" lastClr="000000"/>
                </a:solidFill>
              </a:rPr>
              <a:t> 个子集的并集作为训练集，余下的子集作为测试集，最终返回 </a:t>
            </a:r>
            <a:r>
              <a:rPr lang="en-US" altLang="zh-CN" sz="2000" kern="0" dirty="0">
                <a:solidFill>
                  <a:sysClr val="windowText" lastClr="000000"/>
                </a:solidFill>
              </a:rPr>
              <a:t>k</a:t>
            </a:r>
            <a:r>
              <a:rPr lang="zh-CN" altLang="en-US" sz="2000" kern="0" dirty="0">
                <a:solidFill>
                  <a:sysClr val="windowText" lastClr="000000"/>
                </a:solidFill>
              </a:rPr>
              <a:t> 个测试结果的均值，</a:t>
            </a:r>
            <a:r>
              <a:rPr lang="en-US" altLang="zh-CN" sz="2000" kern="0" dirty="0">
                <a:solidFill>
                  <a:sysClr val="windowText" lastClr="000000"/>
                </a:solidFill>
              </a:rPr>
              <a:t>k</a:t>
            </a:r>
            <a:r>
              <a:rPr lang="zh-CN" altLang="en-US" sz="2000" kern="0" dirty="0">
                <a:solidFill>
                  <a:sysClr val="windowText" lastClr="000000"/>
                </a:solidFill>
              </a:rPr>
              <a:t> 最常用的取值是</a:t>
            </a:r>
            <a:r>
              <a:rPr lang="en-US" altLang="zh-CN" sz="2000" kern="0" dirty="0">
                <a:solidFill>
                  <a:sysClr val="windowText" lastClr="000000"/>
                </a:solidFill>
              </a:rPr>
              <a:t>10.</a:t>
            </a:r>
          </a:p>
          <a:p>
            <a:pPr marL="611550" lvl="1" indent="-285750">
              <a:buFont typeface="Arial" charset="0"/>
              <a:buChar char="•"/>
            </a:pPr>
            <a:r>
              <a:rPr lang="en-US" altLang="zh-CN" sz="2000" dirty="0"/>
              <a:t>k</a:t>
            </a:r>
            <a:r>
              <a:rPr lang="zh-CN" altLang="en-US" sz="2000" dirty="0"/>
              <a:t>折交叉验证通常随机使用不同的划分重复</a:t>
            </a:r>
            <a:r>
              <a:rPr lang="en-US" altLang="zh-CN" sz="2000" dirty="0"/>
              <a:t>p</a:t>
            </a:r>
            <a:r>
              <a:rPr lang="zh-CN" altLang="en-US" sz="2000" dirty="0"/>
              <a:t>次，最终的评估结果是这</a:t>
            </a:r>
            <a:r>
              <a:rPr lang="en-US" altLang="zh-CN" sz="2000" dirty="0"/>
              <a:t>p</a:t>
            </a:r>
            <a:r>
              <a:rPr lang="zh-CN" altLang="en-US" sz="2000" dirty="0"/>
              <a:t>次</a:t>
            </a:r>
            <a:r>
              <a:rPr lang="en-US" altLang="zh-CN" sz="2000" dirty="0"/>
              <a:t>k</a:t>
            </a:r>
            <a:r>
              <a:rPr lang="zh-CN" altLang="en-US" sz="2000" dirty="0"/>
              <a:t>折交叉验证结果的均值，例如常见的“</a:t>
            </a:r>
            <a:r>
              <a:rPr lang="en-US" altLang="zh-CN" sz="2000" dirty="0"/>
              <a:t>10</a:t>
            </a:r>
            <a:r>
              <a:rPr lang="zh-CN" altLang="en-US" sz="2000" dirty="0"/>
              <a:t>次</a:t>
            </a:r>
            <a:r>
              <a:rPr lang="en-US" altLang="zh-CN" sz="2000" dirty="0"/>
              <a:t>10</a:t>
            </a:r>
            <a:r>
              <a:rPr lang="zh-CN" altLang="en-US" sz="2000" dirty="0"/>
              <a:t>折交叉验证”</a:t>
            </a:r>
            <a:endParaRPr lang="en-US" altLang="zh-CN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47235" y="1614165"/>
            <a:ext cx="25420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1600" dirty="0">
                <a:solidFill>
                  <a:srgbClr val="0000FF"/>
                </a:solidFill>
              </a:rPr>
              <a:t>不受随机样本划分方式的影响</a:t>
            </a:r>
            <a:r>
              <a:rPr lang="en-US" altLang="zh-CN" sz="1600" dirty="0">
                <a:solidFill>
                  <a:srgbClr val="0000FF"/>
                </a:solidFill>
              </a:rPr>
              <a:t>,</a:t>
            </a:r>
            <a:r>
              <a:rPr lang="zh-CN" altLang="en-US" sz="1600" dirty="0">
                <a:solidFill>
                  <a:srgbClr val="0000FF"/>
                </a:solidFill>
              </a:rPr>
              <a:t>结果往往比较准确；</a:t>
            </a:r>
            <a:endParaRPr lang="en-US" altLang="zh-CN" sz="1600" dirty="0">
              <a:solidFill>
                <a:srgbClr val="0000FF"/>
              </a:solidFill>
            </a:endParaRPr>
          </a:p>
          <a:p>
            <a:pPr marL="0" lvl="1"/>
            <a:r>
              <a:rPr lang="zh-CN" altLang="en-US" sz="1600" dirty="0">
                <a:solidFill>
                  <a:srgbClr val="0000FF"/>
                </a:solidFill>
              </a:rPr>
              <a:t>当数据集比较大时，计算开销难以忍受。</a:t>
            </a:r>
          </a:p>
        </p:txBody>
      </p:sp>
    </p:spTree>
    <p:extLst>
      <p:ext uri="{BB962C8B-B14F-4D97-AF65-F5344CB8AC3E}">
        <p14:creationId xmlns:p14="http://schemas.microsoft.com/office/powerpoint/2010/main" val="16449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83986" y="1087764"/>
            <a:ext cx="559217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0"/>
              </a:lnSpc>
            </a:pPr>
            <a:r>
              <a:rPr sz="2400" dirty="0">
                <a:latin typeface="FangSong"/>
                <a:cs typeface="FangSong"/>
              </a:rPr>
              <a:t>基于“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自助采样</a:t>
            </a:r>
            <a:r>
              <a:rPr sz="2400" dirty="0">
                <a:latin typeface="FangSong"/>
                <a:cs typeface="FangSong"/>
              </a:rPr>
              <a:t>”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(bo</a:t>
            </a:r>
            <a:r>
              <a:rPr sz="2000" spc="-10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ts</a:t>
            </a:r>
            <a:r>
              <a:rPr lang="en-US" altLang="zh-CN" sz="2000" dirty="0">
                <a:latin typeface="Verdana"/>
                <a:cs typeface="Verdana"/>
              </a:rPr>
              <a:t>t</a:t>
            </a:r>
            <a:r>
              <a:rPr sz="2000" spc="-4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ap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sa</a:t>
            </a:r>
            <a:r>
              <a:rPr sz="2000" spc="-10" dirty="0">
                <a:latin typeface="Verdana"/>
                <a:cs typeface="Verdana"/>
              </a:rPr>
              <a:t>m</a:t>
            </a:r>
            <a:r>
              <a:rPr sz="2000" dirty="0">
                <a:latin typeface="Verdana"/>
                <a:cs typeface="Verdana"/>
              </a:rPr>
              <a:t>pl</a:t>
            </a:r>
            <a:r>
              <a:rPr sz="2000" spc="-20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7632" y="1809604"/>
            <a:ext cx="52070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0"/>
              </a:lnSpc>
            </a:pPr>
            <a:r>
              <a:rPr sz="2400" dirty="0">
                <a:solidFill>
                  <a:srgbClr val="00AF50"/>
                </a:solidFill>
                <a:latin typeface="FangSong"/>
                <a:cs typeface="FangSong"/>
              </a:rPr>
              <a:t>亦称“有放回采样”、“可重复采样”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7145" y="2836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57145" y="2836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9545" y="30648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9545" y="30648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381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381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00145" y="25314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00145" y="25314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335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35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4458" y="2230927"/>
            <a:ext cx="2362200" cy="1447800"/>
          </a:xfrm>
          <a:custGeom>
            <a:avLst/>
            <a:gdLst/>
            <a:ahLst/>
            <a:cxnLst/>
            <a:rect l="l" t="t" r="r" b="b"/>
            <a:pathLst>
              <a:path w="2362200" h="1447800">
                <a:moveTo>
                  <a:pt x="0" y="1447800"/>
                </a:moveTo>
                <a:lnTo>
                  <a:pt x="2362200" y="1447800"/>
                </a:lnTo>
                <a:lnTo>
                  <a:pt x="23622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66745" y="2988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99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6745" y="2988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7345" y="2455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7345" y="2455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25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2545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47944" y="2683764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0" y="152400"/>
                </a:moveTo>
                <a:lnTo>
                  <a:pt x="571500" y="152400"/>
                </a:lnTo>
                <a:lnTo>
                  <a:pt x="571500" y="0"/>
                </a:lnTo>
                <a:lnTo>
                  <a:pt x="762000" y="304800"/>
                </a:lnTo>
                <a:lnTo>
                  <a:pt x="571500" y="609600"/>
                </a:lnTo>
                <a:lnTo>
                  <a:pt x="5715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33545" y="3369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33545" y="3369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52545" y="3217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52545" y="3217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66560" y="2851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66560" y="2851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18960" y="30801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18960" y="30801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09560" y="25467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09560" y="25467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42960" y="27753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42960" y="27753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90359" y="2241804"/>
            <a:ext cx="2362200" cy="1447800"/>
          </a:xfrm>
          <a:custGeom>
            <a:avLst/>
            <a:gdLst/>
            <a:ahLst/>
            <a:cxnLst/>
            <a:rect l="l" t="t" r="r" b="b"/>
            <a:pathLst>
              <a:path w="2362200" h="1447800">
                <a:moveTo>
                  <a:pt x="0" y="1447800"/>
                </a:moveTo>
                <a:lnTo>
                  <a:pt x="2362199" y="1447800"/>
                </a:lnTo>
                <a:lnTo>
                  <a:pt x="2362199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76160" y="30039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99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76160" y="30039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66760" y="2470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66760" y="2470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61960" y="3232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61960" y="3232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18960" y="2749394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8960" y="2749394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06029" y="289417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06029" y="289417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49769" y="264271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49769" y="264271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892237" y="3946891"/>
            <a:ext cx="30918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latin typeface="FangSong"/>
                <a:cs typeface="FangSong"/>
              </a:rPr>
              <a:t>约</a:t>
            </a:r>
            <a:r>
              <a:rPr sz="2000" dirty="0">
                <a:latin typeface="FangSong"/>
                <a:cs typeface="FangSong"/>
              </a:rPr>
              <a:t>有</a:t>
            </a:r>
            <a:r>
              <a:rPr sz="2000" spc="-32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36.8%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的样</a:t>
            </a:r>
            <a:r>
              <a:rPr sz="2000" dirty="0">
                <a:latin typeface="FangSong"/>
                <a:cs typeface="FangSong"/>
              </a:rPr>
              <a:t>本不出现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638044" y="4428949"/>
            <a:ext cx="419100" cy="645160"/>
          </a:xfrm>
          <a:custGeom>
            <a:avLst/>
            <a:gdLst/>
            <a:ahLst/>
            <a:cxnLst/>
            <a:rect l="l" t="t" r="r" b="b"/>
            <a:pathLst>
              <a:path w="419100" h="645160">
                <a:moveTo>
                  <a:pt x="0" y="435101"/>
                </a:moveTo>
                <a:lnTo>
                  <a:pt x="104775" y="435101"/>
                </a:lnTo>
                <a:lnTo>
                  <a:pt x="104775" y="0"/>
                </a:lnTo>
                <a:lnTo>
                  <a:pt x="314325" y="0"/>
                </a:lnTo>
                <a:lnTo>
                  <a:pt x="314325" y="435101"/>
                </a:lnTo>
                <a:lnTo>
                  <a:pt x="419100" y="435101"/>
                </a:lnTo>
                <a:lnTo>
                  <a:pt x="209550" y="644651"/>
                </a:lnTo>
                <a:lnTo>
                  <a:pt x="0" y="43510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892236" y="5105786"/>
            <a:ext cx="8410956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b="1" spc="1080" dirty="0">
                <a:latin typeface="Hannotate SC"/>
                <a:cs typeface="Hannotate SC"/>
              </a:rPr>
              <a:t>“</a:t>
            </a:r>
            <a:r>
              <a:rPr sz="2000" b="1" spc="5" dirty="0">
                <a:latin typeface="Hannotate SC"/>
                <a:cs typeface="Hannotate SC"/>
              </a:rPr>
              <a:t>包外估</a:t>
            </a:r>
            <a:r>
              <a:rPr sz="2000" b="1" spc="540" dirty="0">
                <a:latin typeface="Hannotate SC"/>
                <a:cs typeface="Hannotate SC"/>
              </a:rPr>
              <a:t>计”</a:t>
            </a:r>
            <a:r>
              <a:rPr sz="2000" spc="-5" dirty="0">
                <a:latin typeface="Verdana"/>
                <a:cs typeface="Verdana"/>
              </a:rPr>
              <a:t>(ou</a:t>
            </a:r>
            <a:r>
              <a:rPr sz="2000" spc="-40" dirty="0">
                <a:latin typeface="Verdana"/>
                <a:cs typeface="Verdana"/>
              </a:rPr>
              <a:t>t</a:t>
            </a:r>
            <a:r>
              <a:rPr sz="2000" dirty="0">
                <a:latin typeface="Verdana"/>
                <a:cs typeface="Verdana"/>
              </a:rPr>
              <a:t>-</a:t>
            </a:r>
            <a:r>
              <a:rPr sz="2000" spc="-20" dirty="0">
                <a:latin typeface="Verdana"/>
                <a:cs typeface="Verdana"/>
              </a:rPr>
              <a:t>o</a:t>
            </a:r>
            <a:r>
              <a:rPr sz="2000" spc="-45" dirty="0">
                <a:latin typeface="Verdana"/>
                <a:cs typeface="Verdana"/>
              </a:rPr>
              <a:t>f</a:t>
            </a:r>
            <a:r>
              <a:rPr sz="2000" dirty="0">
                <a:latin typeface="Verdana"/>
                <a:cs typeface="Verdana"/>
              </a:rPr>
              <a:t>-b</a:t>
            </a:r>
            <a:r>
              <a:rPr sz="2000" spc="-10" dirty="0">
                <a:latin typeface="Verdana"/>
                <a:cs typeface="Verdana"/>
              </a:rPr>
              <a:t>a</a:t>
            </a:r>
            <a:r>
              <a:rPr sz="2000" dirty="0">
                <a:latin typeface="Verdana"/>
                <a:cs typeface="Verdana"/>
              </a:rPr>
              <a:t>g</a:t>
            </a:r>
            <a:r>
              <a:rPr sz="2000" spc="-10" dirty="0">
                <a:latin typeface="Verdana"/>
                <a:cs typeface="Verdana"/>
              </a:rPr>
              <a:t> e</a:t>
            </a:r>
            <a:r>
              <a:rPr sz="2000" dirty="0">
                <a:latin typeface="Verdana"/>
                <a:cs typeface="Verdana"/>
              </a:rPr>
              <a:t>sti</a:t>
            </a:r>
            <a:r>
              <a:rPr sz="2000" spc="-20" dirty="0">
                <a:latin typeface="Verdana"/>
                <a:cs typeface="Verdana"/>
              </a:rPr>
              <a:t>m</a:t>
            </a:r>
            <a:r>
              <a:rPr sz="2000" dirty="0">
                <a:latin typeface="Verdana"/>
                <a:cs typeface="Verdana"/>
              </a:rPr>
              <a:t>at</a:t>
            </a:r>
            <a:r>
              <a:rPr sz="2000" spc="-20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on)</a:t>
            </a:r>
            <a:endParaRPr lang="en-US" sz="2000" dirty="0">
              <a:latin typeface="Verdana"/>
              <a:cs typeface="Verdana"/>
            </a:endParaRPr>
          </a:p>
          <a:p>
            <a:pPr marL="12700"/>
            <a:r>
              <a:rPr lang="zh-CN" altLang="en-US" sz="2000" dirty="0">
                <a:latin typeface="Verdana"/>
                <a:cs typeface="Verdana"/>
              </a:rPr>
              <a:t>初始数据集</a:t>
            </a:r>
            <a:r>
              <a:rPr lang="en-US" altLang="zh-CN" sz="2000" dirty="0">
                <a:latin typeface="Verdana"/>
                <a:cs typeface="Verdana"/>
              </a:rPr>
              <a:t>D</a:t>
            </a:r>
            <a:r>
              <a:rPr lang="zh-CN" altLang="en-US" sz="2000" dirty="0">
                <a:latin typeface="Verdana"/>
                <a:cs typeface="Verdana"/>
              </a:rPr>
              <a:t>中约有</a:t>
            </a:r>
            <a:r>
              <a:rPr lang="en-US" altLang="zh-CN" sz="2000" dirty="0">
                <a:latin typeface="Verdana"/>
                <a:cs typeface="Verdana"/>
              </a:rPr>
              <a:t>36.8%</a:t>
            </a:r>
            <a:r>
              <a:rPr lang="zh-CN" altLang="en-US" sz="2000" dirty="0">
                <a:latin typeface="Verdana"/>
                <a:cs typeface="Verdana"/>
              </a:rPr>
              <a:t>的样本</a:t>
            </a:r>
            <a:r>
              <a:rPr lang="zh-CN" altLang="en-US" sz="2000" dirty="0">
                <a:solidFill>
                  <a:srgbClr val="FF0000"/>
                </a:solidFill>
                <a:latin typeface="Verdana"/>
                <a:cs typeface="Verdana"/>
              </a:rPr>
              <a:t>未出现在采样数据集</a:t>
            </a:r>
            <a:r>
              <a:rPr lang="en-US" altLang="zh-CN" sz="2000" dirty="0">
                <a:solidFill>
                  <a:srgbClr val="FF0000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srgbClr val="FF0000"/>
                </a:solidFill>
                <a:latin typeface="Verdana"/>
                <a:cs typeface="Verdana"/>
              </a:rPr>
              <a:t>中</a:t>
            </a:r>
            <a:r>
              <a:rPr lang="zh-CN" altLang="en-US" sz="2000" dirty="0">
                <a:latin typeface="Verdana"/>
                <a:cs typeface="Verdana"/>
              </a:rPr>
              <a:t>。</a:t>
            </a:r>
            <a:endParaRPr lang="en-US" altLang="zh-CN" sz="2000" dirty="0">
              <a:latin typeface="Verdana"/>
              <a:cs typeface="Verdana"/>
            </a:endParaRPr>
          </a:p>
          <a:p>
            <a:pPr marL="12700"/>
            <a:r>
              <a:rPr lang="en-US" altLang="zh-CN" sz="2000" dirty="0">
                <a:latin typeface="Verdana"/>
                <a:cs typeface="Verdana"/>
              </a:rPr>
              <a:t>D</a:t>
            </a:r>
            <a:r>
              <a:rPr lang="zh-CN" altLang="en-US" sz="2000" dirty="0">
                <a:latin typeface="Verdana"/>
                <a:cs typeface="Verdana"/>
              </a:rPr>
              <a:t>和</a:t>
            </a:r>
            <a:r>
              <a:rPr lang="en-US" altLang="zh-CN" sz="2000" dirty="0">
                <a:latin typeface="Verdana"/>
                <a:cs typeface="Verdana"/>
              </a:rPr>
              <a:t>D’</a:t>
            </a:r>
            <a:r>
              <a:rPr lang="zh-CN" altLang="en-US" sz="2000" dirty="0">
                <a:latin typeface="Verdana"/>
                <a:cs typeface="Verdana"/>
              </a:rPr>
              <a:t>都有</a:t>
            </a:r>
            <a:r>
              <a:rPr lang="en-US" altLang="zh-CN" sz="2000" dirty="0">
                <a:latin typeface="Verdana"/>
                <a:cs typeface="Verdana"/>
              </a:rPr>
              <a:t>m</a:t>
            </a:r>
            <a:r>
              <a:rPr lang="zh-CN" altLang="en-US" sz="2000" dirty="0">
                <a:latin typeface="Verdana"/>
                <a:cs typeface="Verdana"/>
              </a:rPr>
              <a:t>个样本。</a:t>
            </a:r>
            <a:endParaRPr lang="en-US" altLang="zh-CN" sz="2000" dirty="0">
              <a:latin typeface="Verdana"/>
              <a:cs typeface="Verdana"/>
            </a:endParaRPr>
          </a:p>
          <a:p>
            <a:pPr marL="12700"/>
            <a:r>
              <a:rPr lang="en-US" altLang="zh-CN" sz="2000" dirty="0">
                <a:latin typeface="Verdana"/>
                <a:cs typeface="Verdana"/>
              </a:rPr>
              <a:t>D’</a:t>
            </a:r>
            <a:r>
              <a:rPr lang="zh-CN" altLang="en-US" sz="2000" dirty="0">
                <a:latin typeface="Verdana"/>
                <a:cs typeface="Verdana"/>
              </a:rPr>
              <a:t>用作训练集，</a:t>
            </a:r>
            <a:r>
              <a:rPr lang="en-US" altLang="zh-CN" sz="2000" dirty="0">
                <a:latin typeface="Verdana"/>
                <a:cs typeface="Verdana"/>
              </a:rPr>
              <a:t>D\D’</a:t>
            </a:r>
            <a:r>
              <a:rPr lang="zh-CN" altLang="en-US" sz="2000" dirty="0">
                <a:latin typeface="Verdana"/>
                <a:cs typeface="Verdana"/>
              </a:rPr>
              <a:t>用作测试集 </a:t>
            </a:r>
            <a:r>
              <a:rPr lang="mr-IN" altLang="zh-CN" sz="2000" dirty="0">
                <a:latin typeface="Verdana"/>
                <a:cs typeface="Verdana"/>
              </a:rPr>
              <a:t>–</a:t>
            </a:r>
            <a:r>
              <a:rPr lang="zh-CN" altLang="en-US" sz="2000" dirty="0">
                <a:latin typeface="Verdana"/>
                <a:cs typeface="Verdan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Verdana"/>
                <a:cs typeface="Verdana"/>
              </a:rPr>
              <a:t>未出现在</a:t>
            </a:r>
            <a:r>
              <a:rPr lang="en-US" altLang="zh-CN" sz="2000" dirty="0">
                <a:solidFill>
                  <a:srgbClr val="FF0000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srgbClr val="FF0000"/>
                </a:solidFill>
                <a:latin typeface="Verdana"/>
                <a:cs typeface="Verdana"/>
              </a:rPr>
              <a:t>的</a:t>
            </a:r>
            <a:r>
              <a:rPr lang="en-US" altLang="zh-CN" sz="2000" dirty="0">
                <a:solidFill>
                  <a:srgbClr val="FF0000"/>
                </a:solidFill>
                <a:latin typeface="Verdana"/>
                <a:cs typeface="Verdana"/>
              </a:rPr>
              <a:t>36.8%</a:t>
            </a:r>
            <a:r>
              <a:rPr lang="zh-CN" altLang="en-US" sz="2000" dirty="0">
                <a:solidFill>
                  <a:srgbClr val="FF0000"/>
                </a:solidFill>
                <a:latin typeface="Verdana"/>
                <a:cs typeface="Verdana"/>
              </a:rPr>
              <a:t>数据在</a:t>
            </a:r>
            <a:r>
              <a:rPr lang="en-US" altLang="zh-CN" sz="2000" dirty="0">
                <a:solidFill>
                  <a:srgbClr val="FF0000"/>
                </a:solidFill>
                <a:latin typeface="Verdana"/>
                <a:cs typeface="Verdana"/>
              </a:rPr>
              <a:t>D\D’</a:t>
            </a:r>
            <a:r>
              <a:rPr lang="zh-CN" altLang="en-US" sz="2000" dirty="0">
                <a:solidFill>
                  <a:srgbClr val="FF0000"/>
                </a:solidFill>
                <a:latin typeface="Verdana"/>
                <a:cs typeface="Verdana"/>
              </a:rPr>
              <a:t>中</a:t>
            </a:r>
            <a:endParaRPr sz="20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92223" y="4384102"/>
            <a:ext cx="2615184" cy="633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86231" y="4002992"/>
            <a:ext cx="366522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</a:t>
            </a:r>
            <a:r>
              <a:rPr sz="2400" spc="-2050" dirty="0">
                <a:solidFill>
                  <a:srgbClr val="FF0000"/>
                </a:solidFill>
                <a:latin typeface="Wingdings"/>
                <a:cs typeface="Wingdings"/>
              </a:rPr>
              <a:t> 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训练集与原样本集同规模</a:t>
            </a:r>
            <a:endParaRPr sz="2400">
              <a:latin typeface="FangSong"/>
              <a:cs typeface="FangSong"/>
            </a:endParaRPr>
          </a:p>
          <a:p>
            <a:pPr marL="12700">
              <a:spcBef>
                <a:spcPts val="1200"/>
              </a:spcBef>
            </a:pPr>
            <a:r>
              <a:rPr sz="2400" dirty="0">
                <a:solidFill>
                  <a:srgbClr val="0000FF"/>
                </a:solidFill>
                <a:latin typeface="Wingdings"/>
                <a:cs typeface="Wingdings"/>
              </a:rPr>
              <a:t></a:t>
            </a:r>
            <a:r>
              <a:rPr sz="2400" spc="-2050" dirty="0">
                <a:solidFill>
                  <a:srgbClr val="0000FF"/>
                </a:solidFill>
                <a:latin typeface="Wingdings"/>
                <a:cs typeface="Wingdings"/>
              </a:rPr>
              <a:t> 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数据分布有所改变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53" name="object 48"/>
          <p:cNvSpPr txBox="1"/>
          <p:nvPr/>
        </p:nvSpPr>
        <p:spPr>
          <a:xfrm>
            <a:off x="2602098" y="2722932"/>
            <a:ext cx="2961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000">
                <a:latin typeface="FangSong"/>
                <a:cs typeface="FangSong"/>
              </a:rPr>
              <a:t>D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54" name="object 48"/>
          <p:cNvSpPr txBox="1"/>
          <p:nvPr/>
        </p:nvSpPr>
        <p:spPr>
          <a:xfrm>
            <a:off x="9317801" y="2803293"/>
            <a:ext cx="2961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000">
                <a:latin typeface="FangSong"/>
                <a:cs typeface="FangSong"/>
              </a:rPr>
              <a:t>D’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17033" y="92170"/>
            <a:ext cx="4008167" cy="203132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zh-CN" altLang="en-US" dirty="0"/>
              <a:t>从初始数据集中产生多个不同的训练集，对</a:t>
            </a:r>
            <a:r>
              <a:rPr lang="zh-CN" altLang="en-US" dirty="0">
                <a:solidFill>
                  <a:srgbClr val="0000FF"/>
                </a:solidFill>
              </a:rPr>
              <a:t>集成学习</a:t>
            </a:r>
            <a:r>
              <a:rPr lang="zh-CN" altLang="en-US" dirty="0"/>
              <a:t>有很大的好处</a:t>
            </a:r>
            <a:endParaRPr lang="en-US" altLang="zh-CN" dirty="0"/>
          </a:p>
          <a:p>
            <a:pPr marL="285750" lvl="1" indent="-285750">
              <a:buFont typeface="Arial" charset="0"/>
              <a:buChar char="•"/>
            </a:pPr>
            <a:r>
              <a:rPr lang="zh-CN" altLang="en-US" dirty="0">
                <a:solidFill>
                  <a:srgbClr val="0000FF"/>
                </a:solidFill>
              </a:rPr>
              <a:t>自助法</a:t>
            </a:r>
            <a:r>
              <a:rPr lang="zh-CN" altLang="en-US" dirty="0"/>
              <a:t>在数据集较小、难以有效划分训练</a:t>
            </a:r>
            <a:r>
              <a:rPr lang="en-US" altLang="zh-CN" dirty="0"/>
              <a:t>/</a:t>
            </a:r>
            <a:r>
              <a:rPr lang="zh-CN" altLang="en-US" dirty="0"/>
              <a:t>测试集时很有用；</a:t>
            </a:r>
            <a:endParaRPr lang="en-US" altLang="zh-CN" dirty="0"/>
          </a:p>
          <a:p>
            <a:pPr marL="285750" lvl="1" indent="-285750">
              <a:buFont typeface="Arial" charset="0"/>
              <a:buChar char="•"/>
            </a:pPr>
            <a:r>
              <a:rPr lang="zh-CN" altLang="en-US" dirty="0"/>
              <a:t>由于改变了数据集分布可能引入估计偏差，在数据量足够时，</a:t>
            </a:r>
            <a:r>
              <a:rPr lang="zh-CN" altLang="en-US" dirty="0">
                <a:solidFill>
                  <a:srgbClr val="0000FF"/>
                </a:solidFill>
              </a:rPr>
              <a:t>留出法和交叉验证法</a:t>
            </a:r>
            <a:r>
              <a:rPr lang="zh-CN" altLang="en-US" dirty="0"/>
              <a:t>更常用。</a:t>
            </a:r>
          </a:p>
        </p:txBody>
      </p:sp>
      <p:sp>
        <p:nvSpPr>
          <p:cNvPr id="60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自助法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6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“调参”与最终模型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3325" y="1223315"/>
            <a:ext cx="7494270" cy="2995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800"/>
              </a:lnSpc>
            </a:pPr>
            <a:r>
              <a:rPr sz="2800" spc="-20" dirty="0">
                <a:latin typeface="FangSong"/>
                <a:cs typeface="FangSong"/>
              </a:rPr>
              <a:t>算</a:t>
            </a:r>
            <a:r>
              <a:rPr sz="2800" spc="-30" dirty="0">
                <a:latin typeface="FangSong"/>
                <a:cs typeface="FangSong"/>
              </a:rPr>
              <a:t>法的参</a:t>
            </a:r>
            <a:r>
              <a:rPr sz="2800" spc="-15" dirty="0">
                <a:latin typeface="FangSong"/>
                <a:cs typeface="FangSong"/>
              </a:rPr>
              <a:t>数</a:t>
            </a:r>
            <a:r>
              <a:rPr sz="2800" spc="-30" dirty="0">
                <a:latin typeface="FangSong"/>
                <a:cs typeface="FangSong"/>
              </a:rPr>
              <a:t>：一般</a:t>
            </a:r>
            <a:r>
              <a:rPr sz="2800" spc="-15" dirty="0">
                <a:latin typeface="FangSong"/>
                <a:cs typeface="FangSong"/>
              </a:rPr>
              <a:t>由</a:t>
            </a:r>
            <a:r>
              <a:rPr sz="2800" spc="-30" dirty="0">
                <a:latin typeface="FangSong"/>
                <a:cs typeface="FangSong"/>
              </a:rPr>
              <a:t>人工设</a:t>
            </a:r>
            <a:r>
              <a:rPr sz="2800" spc="-15" dirty="0">
                <a:latin typeface="FangSong"/>
                <a:cs typeface="FangSong"/>
              </a:rPr>
              <a:t>定</a:t>
            </a:r>
            <a:r>
              <a:rPr sz="2800" spc="-30" dirty="0">
                <a:latin typeface="FangSong"/>
                <a:cs typeface="FangSong"/>
              </a:rPr>
              <a:t>，亦称</a:t>
            </a:r>
            <a:r>
              <a:rPr sz="2800" spc="-15" dirty="0">
                <a:latin typeface="FangSong"/>
                <a:cs typeface="FangSong"/>
              </a:rPr>
              <a:t>“</a:t>
            </a:r>
            <a:r>
              <a:rPr sz="2800" b="1" spc="-30" dirty="0">
                <a:solidFill>
                  <a:srgbClr val="0000FF"/>
                </a:solidFill>
                <a:latin typeface="FangSong"/>
                <a:cs typeface="FangSong"/>
              </a:rPr>
              <a:t>超参数</a:t>
            </a:r>
            <a:r>
              <a:rPr sz="2800" spc="-30" dirty="0">
                <a:latin typeface="FangSong"/>
                <a:cs typeface="FangSong"/>
              </a:rPr>
              <a:t>”</a:t>
            </a:r>
            <a:r>
              <a:rPr sz="2800" spc="-15" dirty="0">
                <a:latin typeface="FangSong"/>
                <a:cs typeface="FangSong"/>
              </a:rPr>
              <a:t> </a:t>
            </a:r>
            <a:r>
              <a:rPr sz="2800" spc="-20" dirty="0">
                <a:latin typeface="FangSong"/>
                <a:cs typeface="FangSong"/>
              </a:rPr>
              <a:t>模</a:t>
            </a:r>
            <a:r>
              <a:rPr sz="2800" spc="-30" dirty="0">
                <a:latin typeface="FangSong"/>
                <a:cs typeface="FangSong"/>
              </a:rPr>
              <a:t>型的参</a:t>
            </a:r>
            <a:r>
              <a:rPr sz="2800" spc="-15" dirty="0">
                <a:latin typeface="FangSong"/>
                <a:cs typeface="FangSong"/>
              </a:rPr>
              <a:t>数</a:t>
            </a:r>
            <a:r>
              <a:rPr sz="2800" spc="-30" dirty="0">
                <a:latin typeface="FangSong"/>
                <a:cs typeface="FangSong"/>
              </a:rPr>
              <a:t>：一般</a:t>
            </a:r>
            <a:r>
              <a:rPr sz="2800" spc="-15" dirty="0">
                <a:latin typeface="FangSong"/>
                <a:cs typeface="FangSong"/>
              </a:rPr>
              <a:t>由</a:t>
            </a:r>
            <a:r>
              <a:rPr sz="2800" spc="-30" dirty="0">
                <a:latin typeface="FangSong"/>
                <a:cs typeface="FangSong"/>
              </a:rPr>
              <a:t>学习确定</a:t>
            </a:r>
            <a:endParaRPr sz="2800" dirty="0">
              <a:latin typeface="FangSong"/>
              <a:cs typeface="FangSong"/>
            </a:endParaRPr>
          </a:p>
          <a:p>
            <a:pPr marL="375285">
              <a:lnSpc>
                <a:spcPts val="2845"/>
              </a:lnSpc>
              <a:spcBef>
                <a:spcPts val="2460"/>
              </a:spcBef>
            </a:pPr>
            <a:r>
              <a:rPr sz="2400" spc="-5" dirty="0">
                <a:solidFill>
                  <a:srgbClr val="00AF50"/>
                </a:solidFill>
                <a:latin typeface="FangSong"/>
                <a:cs typeface="FangSong"/>
              </a:rPr>
              <a:t>调参过程相似：先产生若干模型，然后基于某种评估</a:t>
            </a:r>
            <a:endParaRPr sz="2400" dirty="0">
              <a:latin typeface="FangSong"/>
              <a:cs typeface="FangSong"/>
            </a:endParaRPr>
          </a:p>
          <a:p>
            <a:pPr marL="12700" indent="362585">
              <a:lnSpc>
                <a:spcPts val="2845"/>
              </a:lnSpc>
            </a:pPr>
            <a:r>
              <a:rPr sz="2400" dirty="0">
                <a:solidFill>
                  <a:srgbClr val="00AF50"/>
                </a:solidFill>
                <a:latin typeface="FangSong"/>
                <a:cs typeface="FangSong"/>
              </a:rPr>
              <a:t>方法进行选择</a:t>
            </a:r>
            <a:endParaRPr sz="2400" dirty="0">
              <a:latin typeface="FangSong"/>
              <a:cs typeface="FangSong"/>
            </a:endParaRPr>
          </a:p>
          <a:p>
            <a:pPr>
              <a:spcBef>
                <a:spcPts val="10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/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参数调得好不好对最终性能有关键影响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3977" y="4363211"/>
            <a:ext cx="7573009" cy="369332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>
              <a:tabLst>
                <a:tab pos="2799080" algn="l"/>
              </a:tabLst>
            </a:pPr>
            <a:r>
              <a:rPr sz="2400" spc="-5" dirty="0" err="1">
                <a:latin typeface="FangSong"/>
                <a:cs typeface="FangSong"/>
              </a:rPr>
              <a:t>区别：训练</a:t>
            </a:r>
            <a:r>
              <a:rPr sz="2400" dirty="0" err="1">
                <a:latin typeface="FangSong"/>
                <a:cs typeface="FangSong"/>
              </a:rPr>
              <a:t>集</a:t>
            </a:r>
            <a:r>
              <a:rPr sz="2400" spc="500" dirty="0">
                <a:latin typeface="FangSong"/>
                <a:cs typeface="FangSong"/>
              </a:rPr>
              <a:t> </a:t>
            </a:r>
            <a:r>
              <a:rPr sz="2400" dirty="0">
                <a:latin typeface="Verdana"/>
                <a:cs typeface="Verdana"/>
              </a:rPr>
              <a:t>v</a:t>
            </a:r>
            <a:r>
              <a:rPr sz="2400" spc="-10" dirty="0">
                <a:latin typeface="Verdana"/>
                <a:cs typeface="Verdana"/>
              </a:rPr>
              <a:t>s</a:t>
            </a:r>
            <a:r>
              <a:rPr sz="2400" dirty="0">
                <a:latin typeface="Verdana"/>
                <a:cs typeface="Verdana"/>
              </a:rPr>
              <a:t>.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5" dirty="0" err="1">
                <a:solidFill>
                  <a:srgbClr val="FF0000"/>
                </a:solidFill>
                <a:latin typeface="FangSong"/>
                <a:cs typeface="FangSong"/>
              </a:rPr>
              <a:t>验证</a:t>
            </a:r>
            <a:r>
              <a:rPr sz="2400" dirty="0" err="1">
                <a:solidFill>
                  <a:srgbClr val="FF0000"/>
                </a:solidFill>
                <a:latin typeface="FangSong"/>
                <a:cs typeface="FangSong"/>
              </a:rPr>
              <a:t>集</a:t>
            </a:r>
            <a:r>
              <a:rPr sz="2400" spc="-365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35" dirty="0">
                <a:latin typeface="Verdana"/>
                <a:cs typeface="Verdana"/>
              </a:rPr>
              <a:t>v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5" dirty="0">
                <a:latin typeface="Verdana"/>
                <a:cs typeface="Verdana"/>
              </a:rPr>
              <a:t>l</a:t>
            </a:r>
            <a:r>
              <a:rPr sz="2000" spc="-5" dirty="0">
                <a:latin typeface="Verdana"/>
                <a:cs typeface="Verdana"/>
              </a:rPr>
              <a:t>ida</a:t>
            </a:r>
            <a:r>
              <a:rPr sz="2000" dirty="0">
                <a:latin typeface="Verdana"/>
                <a:cs typeface="Verdana"/>
              </a:rPr>
              <a:t>ti</a:t>
            </a:r>
            <a:r>
              <a:rPr sz="2000" spc="-15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t)</a:t>
            </a:r>
            <a:r>
              <a:rPr lang="zh-CN" altLang="en-US" sz="2000" dirty="0">
                <a:latin typeface="Verdana"/>
                <a:cs typeface="Verdana"/>
              </a:rPr>
              <a:t>  </a:t>
            </a:r>
            <a:r>
              <a:rPr lang="en" altLang="zh-CN" sz="2400" dirty="0">
                <a:latin typeface="Verdana"/>
                <a:cs typeface="Verdana"/>
              </a:rPr>
              <a:t>vs.</a:t>
            </a:r>
            <a:r>
              <a:rPr lang="en" altLang="zh-CN" sz="2400" spc="-5" dirty="0">
                <a:latin typeface="FangSong"/>
              </a:rPr>
              <a:t>	</a:t>
            </a:r>
            <a:r>
              <a:rPr lang="zh-CN" altLang="en-US" sz="2400" spc="-5" dirty="0">
                <a:latin typeface="FangSong"/>
              </a:rPr>
              <a:t>测试集 </a:t>
            </a:r>
            <a:endParaRPr sz="2400" spc="-5" dirty="0">
              <a:latin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7379" y="5791200"/>
            <a:ext cx="8397240" cy="369332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/>
            <a:r>
              <a:rPr sz="2400" dirty="0">
                <a:latin typeface="FangSong"/>
                <a:cs typeface="FangSong"/>
              </a:rPr>
              <a:t>算法参数选定后，要用“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训练</a:t>
            </a:r>
            <a:r>
              <a:rPr sz="2400" spc="5" dirty="0">
                <a:solidFill>
                  <a:srgbClr val="0000FF"/>
                </a:solidFill>
                <a:latin typeface="FangSong"/>
                <a:cs typeface="FangSong"/>
              </a:rPr>
              <a:t>集</a:t>
            </a:r>
            <a:r>
              <a:rPr sz="2400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验证集</a:t>
            </a:r>
            <a:r>
              <a:rPr sz="2400" dirty="0">
                <a:latin typeface="FangSong"/>
                <a:cs typeface="FangSong"/>
              </a:rPr>
              <a:t>”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重新训练最终模型</a:t>
            </a:r>
          </a:p>
        </p:txBody>
      </p:sp>
    </p:spTree>
    <p:extLst>
      <p:ext uri="{BB962C8B-B14F-4D97-AF65-F5344CB8AC3E}">
        <p14:creationId xmlns:p14="http://schemas.microsoft.com/office/powerpoint/2010/main" val="1757267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“调参”与最终模型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7401" y="1066800"/>
            <a:ext cx="7573009" cy="369332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>
              <a:tabLst>
                <a:tab pos="2799080" algn="l"/>
              </a:tabLst>
            </a:pPr>
            <a:r>
              <a:rPr sz="2400" spc="-5" dirty="0" err="1">
                <a:latin typeface="FangSong"/>
                <a:cs typeface="FangSong"/>
              </a:rPr>
              <a:t>区别：训练</a:t>
            </a:r>
            <a:r>
              <a:rPr sz="2400" dirty="0" err="1">
                <a:latin typeface="FangSong"/>
                <a:cs typeface="FangSong"/>
              </a:rPr>
              <a:t>集</a:t>
            </a:r>
            <a:r>
              <a:rPr sz="2400" spc="500" dirty="0">
                <a:latin typeface="FangSong"/>
                <a:cs typeface="FangSong"/>
              </a:rPr>
              <a:t> </a:t>
            </a:r>
            <a:r>
              <a:rPr lang="en" altLang="zh-CN" sz="2400" dirty="0">
                <a:solidFill>
                  <a:srgbClr val="1E3E4B"/>
                </a:solidFill>
                <a:cs typeface="Verdana"/>
              </a:rPr>
              <a:t>v</a:t>
            </a:r>
            <a:r>
              <a:rPr lang="en" altLang="zh-CN" sz="2400" spc="-10" dirty="0">
                <a:solidFill>
                  <a:srgbClr val="1E3E4B"/>
                </a:solidFill>
                <a:cs typeface="Verdana"/>
              </a:rPr>
              <a:t>s</a:t>
            </a:r>
            <a:r>
              <a:rPr lang="en" altLang="zh-CN" sz="2400" dirty="0">
                <a:solidFill>
                  <a:srgbClr val="1E3E4B"/>
                </a:solidFill>
                <a:cs typeface="Verdana"/>
              </a:rPr>
              <a:t>.</a:t>
            </a:r>
            <a:r>
              <a:rPr lang="en" altLang="zh-CN" sz="2400" spc="20" dirty="0">
                <a:solidFill>
                  <a:srgbClr val="1E3E4B"/>
                </a:solidFill>
                <a:cs typeface="Verdana"/>
              </a:rPr>
              <a:t> </a:t>
            </a:r>
            <a:r>
              <a:rPr lang="zh-CN" altLang="en-US" sz="2400" spc="-5" dirty="0">
                <a:solidFill>
                  <a:srgbClr val="FF0000"/>
                </a:solidFill>
                <a:latin typeface="FangSong"/>
                <a:cs typeface="FangSong"/>
              </a:rPr>
              <a:t>验证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集</a:t>
            </a:r>
            <a:r>
              <a:rPr lang="zh-CN" altLang="en-US" sz="2400" spc="-365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sz="2000" spc="-5" dirty="0">
                <a:solidFill>
                  <a:srgbClr val="1E3E4B"/>
                </a:solidFill>
                <a:cs typeface="Verdana"/>
              </a:rPr>
              <a:t>(</a:t>
            </a:r>
            <a:r>
              <a:rPr lang="en" altLang="zh-CN" sz="2000" spc="-35" dirty="0">
                <a:solidFill>
                  <a:srgbClr val="1E3E4B"/>
                </a:solidFill>
                <a:cs typeface="Verdana"/>
              </a:rPr>
              <a:t>v</a:t>
            </a:r>
            <a:r>
              <a:rPr lang="en" altLang="zh-CN" sz="2000" dirty="0">
                <a:solidFill>
                  <a:srgbClr val="1E3E4B"/>
                </a:solidFill>
                <a:cs typeface="Verdana"/>
              </a:rPr>
              <a:t>a</a:t>
            </a:r>
            <a:r>
              <a:rPr lang="en" altLang="zh-CN" sz="2000" spc="-15" dirty="0">
                <a:solidFill>
                  <a:srgbClr val="1E3E4B"/>
                </a:solidFill>
                <a:cs typeface="Verdana"/>
              </a:rPr>
              <a:t>l</a:t>
            </a:r>
            <a:r>
              <a:rPr lang="en" altLang="zh-CN" sz="2000" spc="-5" dirty="0">
                <a:solidFill>
                  <a:srgbClr val="1E3E4B"/>
                </a:solidFill>
                <a:cs typeface="Verdana"/>
              </a:rPr>
              <a:t>ida</a:t>
            </a:r>
            <a:r>
              <a:rPr lang="en" altLang="zh-CN" sz="2000" dirty="0">
                <a:solidFill>
                  <a:srgbClr val="1E3E4B"/>
                </a:solidFill>
                <a:cs typeface="Verdana"/>
              </a:rPr>
              <a:t>ti</a:t>
            </a:r>
            <a:r>
              <a:rPr lang="en" altLang="zh-CN" sz="2000" spc="-15" dirty="0">
                <a:solidFill>
                  <a:srgbClr val="1E3E4B"/>
                </a:solidFill>
                <a:cs typeface="Verdana"/>
              </a:rPr>
              <a:t>o</a:t>
            </a:r>
            <a:r>
              <a:rPr lang="en" altLang="zh-CN" sz="2000" dirty="0">
                <a:solidFill>
                  <a:srgbClr val="1E3E4B"/>
                </a:solidFill>
                <a:cs typeface="Verdana"/>
              </a:rPr>
              <a:t>n</a:t>
            </a:r>
            <a:r>
              <a:rPr lang="en" altLang="zh-CN" sz="2000" spc="15" dirty="0">
                <a:solidFill>
                  <a:srgbClr val="1E3E4B"/>
                </a:solidFill>
                <a:cs typeface="Verdana"/>
              </a:rPr>
              <a:t> </a:t>
            </a:r>
            <a:r>
              <a:rPr lang="en" altLang="zh-CN" sz="2000" dirty="0">
                <a:solidFill>
                  <a:srgbClr val="1E3E4B"/>
                </a:solidFill>
                <a:cs typeface="Verdana"/>
              </a:rPr>
              <a:t>s</a:t>
            </a:r>
            <a:r>
              <a:rPr lang="en" altLang="zh-CN" sz="2000" spc="-10" dirty="0">
                <a:solidFill>
                  <a:srgbClr val="1E3E4B"/>
                </a:solidFill>
                <a:cs typeface="Verdana"/>
              </a:rPr>
              <a:t>e</a:t>
            </a:r>
            <a:r>
              <a:rPr lang="en" altLang="zh-CN" sz="2000" dirty="0">
                <a:solidFill>
                  <a:srgbClr val="1E3E4B"/>
                </a:solidFill>
                <a:cs typeface="Verdana"/>
              </a:rPr>
              <a:t>t) </a:t>
            </a:r>
            <a:r>
              <a:rPr lang="zh-CN" altLang="en-US" sz="2000" dirty="0">
                <a:solidFill>
                  <a:srgbClr val="1E3E4B"/>
                </a:solidFill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vs.	</a:t>
            </a:r>
            <a:r>
              <a:rPr sz="2400" spc="-5" dirty="0" err="1">
                <a:latin typeface="FangSong"/>
                <a:cs typeface="FangSong"/>
              </a:rPr>
              <a:t>测试</a:t>
            </a:r>
            <a:r>
              <a:rPr sz="2400" dirty="0" err="1">
                <a:latin typeface="FangSong"/>
                <a:cs typeface="FangSong"/>
              </a:rPr>
              <a:t>集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7379" y="1721219"/>
            <a:ext cx="8397240" cy="369332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/>
            <a:r>
              <a:rPr sz="2400" dirty="0">
                <a:latin typeface="FangSong"/>
                <a:cs typeface="FangSong"/>
              </a:rPr>
              <a:t>算法参数选定后，要用“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训练</a:t>
            </a:r>
            <a:r>
              <a:rPr sz="2400" spc="5" dirty="0">
                <a:solidFill>
                  <a:srgbClr val="0000FF"/>
                </a:solidFill>
                <a:latin typeface="FangSong"/>
                <a:cs typeface="FangSong"/>
              </a:rPr>
              <a:t>集</a:t>
            </a:r>
            <a:r>
              <a:rPr sz="2400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验证集</a:t>
            </a:r>
            <a:r>
              <a:rPr sz="2400" dirty="0">
                <a:latin typeface="FangSong"/>
                <a:cs typeface="FangSong"/>
              </a:rPr>
              <a:t>”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重新训练最终模型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F81A3D-8679-9446-ACFC-3140B3826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2" b="9040"/>
          <a:stretch/>
        </p:blipFill>
        <p:spPr>
          <a:xfrm>
            <a:off x="3077735" y="2317952"/>
            <a:ext cx="603652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1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交叉验证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809D1E-086B-2A4B-8024-92E64F9EF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57" b="3268"/>
          <a:stretch/>
        </p:blipFill>
        <p:spPr>
          <a:xfrm>
            <a:off x="1718733" y="1066800"/>
            <a:ext cx="7772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28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模型选择 </a:t>
            </a:r>
            <a:r>
              <a:rPr lang="en-US" altLang="zh-CN"/>
              <a:t>(</a:t>
            </a:r>
            <a:r>
              <a:rPr lang="en-US"/>
              <a:t>model selection)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7847" y="1317691"/>
            <a:ext cx="4195445" cy="34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/>
            <a:r>
              <a:rPr sz="3200" spc="5" dirty="0">
                <a:latin typeface="FangSong"/>
                <a:cs typeface="FangSong"/>
              </a:rPr>
              <a:t>三个</a:t>
            </a:r>
            <a:r>
              <a:rPr sz="3200" dirty="0">
                <a:latin typeface="FangSong"/>
                <a:cs typeface="FangSong"/>
              </a:rPr>
              <a:t>关键</a:t>
            </a:r>
            <a:r>
              <a:rPr sz="3200" spc="-15" dirty="0">
                <a:latin typeface="FangSong"/>
                <a:cs typeface="FangSong"/>
              </a:rPr>
              <a:t>问</a:t>
            </a:r>
            <a:r>
              <a:rPr sz="3200" spc="5" dirty="0">
                <a:latin typeface="FangSong"/>
                <a:cs typeface="FangSong"/>
              </a:rPr>
              <a:t>题</a:t>
            </a:r>
            <a:r>
              <a:rPr sz="3200" dirty="0">
                <a:latin typeface="Verdana"/>
                <a:cs typeface="Verdana"/>
              </a:rPr>
              <a:t>:</a:t>
            </a:r>
            <a:endParaRPr sz="3200">
              <a:latin typeface="Verdana"/>
              <a:cs typeface="Verdana"/>
            </a:endParaRPr>
          </a:p>
          <a:p>
            <a:pPr>
              <a:spcBef>
                <a:spcPts val="28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Wingdings"/>
                <a:cs typeface="Wingdings"/>
              </a:rPr>
              <a:t></a:t>
            </a:r>
            <a:r>
              <a:rPr sz="3200" spc="-2075" dirty="0">
                <a:latin typeface="Wingdings"/>
                <a:cs typeface="Wingdings"/>
              </a:rPr>
              <a:t> </a:t>
            </a:r>
            <a:r>
              <a:rPr sz="3200" spc="5" dirty="0">
                <a:latin typeface="FangSong"/>
                <a:cs typeface="FangSong"/>
              </a:rPr>
              <a:t>如何</a:t>
            </a:r>
            <a:r>
              <a:rPr sz="3200" dirty="0">
                <a:latin typeface="FangSong"/>
                <a:cs typeface="FangSong"/>
              </a:rPr>
              <a:t>获得测试</a:t>
            </a:r>
            <a:r>
              <a:rPr sz="3200" spc="-15" dirty="0">
                <a:latin typeface="FangSong"/>
                <a:cs typeface="FangSong"/>
              </a:rPr>
              <a:t>结</a:t>
            </a:r>
            <a:r>
              <a:rPr sz="3200" dirty="0">
                <a:latin typeface="FangSong"/>
                <a:cs typeface="FangSong"/>
              </a:rPr>
              <a:t>果？</a:t>
            </a:r>
            <a:endParaRPr sz="3200">
              <a:latin typeface="FangSong"/>
              <a:cs typeface="FangSong"/>
            </a:endParaRPr>
          </a:p>
          <a:p>
            <a:pPr>
              <a:spcBef>
                <a:spcPts val="47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Wingdings"/>
                <a:cs typeface="Wingdings"/>
              </a:rPr>
              <a:t></a:t>
            </a:r>
            <a:r>
              <a:rPr sz="3200" spc="-2075" dirty="0">
                <a:latin typeface="Wingdings"/>
                <a:cs typeface="Wingdings"/>
              </a:rPr>
              <a:t> </a:t>
            </a:r>
            <a:r>
              <a:rPr sz="3200" spc="5" dirty="0">
                <a:latin typeface="FangSong"/>
                <a:cs typeface="FangSong"/>
              </a:rPr>
              <a:t>如何</a:t>
            </a:r>
            <a:r>
              <a:rPr sz="3200" dirty="0">
                <a:latin typeface="FangSong"/>
                <a:cs typeface="FangSong"/>
              </a:rPr>
              <a:t>评估性能</a:t>
            </a:r>
            <a:r>
              <a:rPr sz="3200" spc="-15" dirty="0">
                <a:latin typeface="FangSong"/>
                <a:cs typeface="FangSong"/>
              </a:rPr>
              <a:t>优</a:t>
            </a:r>
            <a:r>
              <a:rPr sz="3200" dirty="0">
                <a:latin typeface="FangSong"/>
                <a:cs typeface="FangSong"/>
              </a:rPr>
              <a:t>劣？</a:t>
            </a:r>
            <a:endParaRPr sz="3200">
              <a:latin typeface="FangSong"/>
              <a:cs typeface="FangSong"/>
            </a:endParaRPr>
          </a:p>
          <a:p>
            <a:pPr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Wingdings"/>
                <a:cs typeface="Wingdings"/>
              </a:rPr>
              <a:t></a:t>
            </a:r>
            <a:r>
              <a:rPr sz="3200" spc="-2075" dirty="0">
                <a:latin typeface="Wingdings"/>
                <a:cs typeface="Wingdings"/>
              </a:rPr>
              <a:t> </a:t>
            </a:r>
            <a:r>
              <a:rPr sz="3200" spc="5" dirty="0">
                <a:latin typeface="FangSong"/>
                <a:cs typeface="FangSong"/>
              </a:rPr>
              <a:t>如何</a:t>
            </a:r>
            <a:r>
              <a:rPr sz="3200" dirty="0">
                <a:latin typeface="FangSong"/>
                <a:cs typeface="FangSong"/>
              </a:rPr>
              <a:t>判</a:t>
            </a:r>
            <a:r>
              <a:rPr sz="3200" spc="-15" dirty="0">
                <a:latin typeface="FangSong"/>
                <a:cs typeface="FangSong"/>
              </a:rPr>
              <a:t>断</a:t>
            </a:r>
            <a:r>
              <a:rPr sz="3200" dirty="0">
                <a:latin typeface="FangSong"/>
                <a:cs typeface="FangSong"/>
              </a:rPr>
              <a:t>实质</a:t>
            </a:r>
            <a:r>
              <a:rPr sz="3200" spc="-15" dirty="0">
                <a:latin typeface="FangSong"/>
                <a:cs typeface="FangSong"/>
              </a:rPr>
              <a:t>差</a:t>
            </a:r>
            <a:r>
              <a:rPr sz="3200" dirty="0">
                <a:latin typeface="FangSong"/>
                <a:cs typeface="FangSong"/>
              </a:rPr>
              <a:t>别？</a:t>
            </a:r>
            <a:endParaRPr sz="3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0400" y="2263139"/>
            <a:ext cx="624840" cy="413384"/>
          </a:xfrm>
          <a:custGeom>
            <a:avLst/>
            <a:gdLst/>
            <a:ahLst/>
            <a:cxnLst/>
            <a:rect l="l" t="t" r="r" b="b"/>
            <a:pathLst>
              <a:path w="624839" h="413385">
                <a:moveTo>
                  <a:pt x="0" y="103250"/>
                </a:moveTo>
                <a:lnTo>
                  <a:pt x="418338" y="103250"/>
                </a:lnTo>
                <a:lnTo>
                  <a:pt x="418338" y="0"/>
                </a:lnTo>
                <a:lnTo>
                  <a:pt x="624840" y="206501"/>
                </a:lnTo>
                <a:lnTo>
                  <a:pt x="418338" y="413003"/>
                </a:lnTo>
                <a:lnTo>
                  <a:pt x="418338" y="309752"/>
                </a:lnTo>
                <a:lnTo>
                  <a:pt x="0" y="309752"/>
                </a:lnTo>
                <a:lnTo>
                  <a:pt x="0" y="1032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4115" y="3249167"/>
            <a:ext cx="624840" cy="413384"/>
          </a:xfrm>
          <a:custGeom>
            <a:avLst/>
            <a:gdLst/>
            <a:ahLst/>
            <a:cxnLst/>
            <a:rect l="l" t="t" r="r" b="b"/>
            <a:pathLst>
              <a:path w="624839" h="413385">
                <a:moveTo>
                  <a:pt x="0" y="103250"/>
                </a:moveTo>
                <a:lnTo>
                  <a:pt x="418338" y="103250"/>
                </a:lnTo>
                <a:lnTo>
                  <a:pt x="418338" y="0"/>
                </a:lnTo>
                <a:lnTo>
                  <a:pt x="624840" y="206501"/>
                </a:lnTo>
                <a:lnTo>
                  <a:pt x="418338" y="413003"/>
                </a:lnTo>
                <a:lnTo>
                  <a:pt x="418338" y="309752"/>
                </a:lnTo>
                <a:lnTo>
                  <a:pt x="0" y="309752"/>
                </a:lnTo>
                <a:lnTo>
                  <a:pt x="0" y="10325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24115" y="4250435"/>
            <a:ext cx="624840" cy="411480"/>
          </a:xfrm>
          <a:custGeom>
            <a:avLst/>
            <a:gdLst/>
            <a:ahLst/>
            <a:cxnLst/>
            <a:rect l="l" t="t" r="r" b="b"/>
            <a:pathLst>
              <a:path w="624839" h="411479">
                <a:moveTo>
                  <a:pt x="0" y="102869"/>
                </a:moveTo>
                <a:lnTo>
                  <a:pt x="419100" y="102869"/>
                </a:lnTo>
                <a:lnTo>
                  <a:pt x="419100" y="0"/>
                </a:lnTo>
                <a:lnTo>
                  <a:pt x="624840" y="205739"/>
                </a:lnTo>
                <a:lnTo>
                  <a:pt x="419100" y="411479"/>
                </a:lnTo>
                <a:lnTo>
                  <a:pt x="419100" y="308609"/>
                </a:lnTo>
                <a:lnTo>
                  <a:pt x="0" y="308609"/>
                </a:lnTo>
                <a:lnTo>
                  <a:pt x="0" y="1028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04809" y="2295069"/>
            <a:ext cx="1461770" cy="2477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 indent="-13970"/>
            <a:r>
              <a:rPr sz="2800" spc="-25" dirty="0">
                <a:latin typeface="FangSong"/>
                <a:cs typeface="FangSong"/>
              </a:rPr>
              <a:t>评</a:t>
            </a:r>
            <a:r>
              <a:rPr sz="2800" spc="-30" dirty="0">
                <a:latin typeface="FangSong"/>
                <a:cs typeface="FangSong"/>
              </a:rPr>
              <a:t>估方法</a:t>
            </a:r>
            <a:endParaRPr sz="2800">
              <a:latin typeface="FangSong"/>
              <a:cs typeface="FangSong"/>
            </a:endParaRPr>
          </a:p>
          <a:p>
            <a:pPr>
              <a:spcBef>
                <a:spcPts val="31"/>
              </a:spcBef>
            </a:pPr>
            <a:endParaRPr sz="3800">
              <a:latin typeface="Times New Roman"/>
              <a:cs typeface="Times New Roman"/>
            </a:endParaRPr>
          </a:p>
          <a:p>
            <a:pPr marL="26034"/>
            <a:r>
              <a:rPr sz="2800" spc="-2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800" spc="-30" dirty="0">
                <a:solidFill>
                  <a:srgbClr val="FF0000"/>
                </a:solidFill>
                <a:latin typeface="FangSong"/>
                <a:cs typeface="FangSong"/>
              </a:rPr>
              <a:t>能度量</a:t>
            </a:r>
            <a:endParaRPr sz="2800">
              <a:latin typeface="FangSong"/>
              <a:cs typeface="FangSong"/>
            </a:endParaRPr>
          </a:p>
          <a:p>
            <a:pPr>
              <a:spcBef>
                <a:spcPts val="37"/>
              </a:spcBef>
            </a:pPr>
            <a:endParaRPr sz="3900">
              <a:latin typeface="Times New Roman"/>
              <a:cs typeface="Times New Roman"/>
            </a:endParaRPr>
          </a:p>
          <a:p>
            <a:pPr marL="26034"/>
            <a:r>
              <a:rPr sz="2800" spc="-20" dirty="0">
                <a:latin typeface="FangSong"/>
                <a:cs typeface="FangSong"/>
              </a:rPr>
              <a:t>比</a:t>
            </a:r>
            <a:r>
              <a:rPr sz="2800" spc="-30" dirty="0">
                <a:latin typeface="FangSong"/>
                <a:cs typeface="FangSong"/>
              </a:rPr>
              <a:t>较检验</a:t>
            </a:r>
            <a:endParaRPr sz="280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236701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典型的机器学习过程</a:t>
            </a:r>
          </a:p>
        </p:txBody>
      </p:sp>
      <p:sp>
        <p:nvSpPr>
          <p:cNvPr id="3" name="object 3"/>
          <p:cNvSpPr/>
          <p:nvPr/>
        </p:nvSpPr>
        <p:spPr>
          <a:xfrm>
            <a:off x="2286000" y="1030224"/>
            <a:ext cx="6551676" cy="3503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28589" y="1534667"/>
            <a:ext cx="1984375" cy="853440"/>
          </a:xfrm>
          <a:custGeom>
            <a:avLst/>
            <a:gdLst/>
            <a:ahLst/>
            <a:cxnLst/>
            <a:rect l="l" t="t" r="r" b="b"/>
            <a:pathLst>
              <a:path w="1984375" h="853439">
                <a:moveTo>
                  <a:pt x="992124" y="0"/>
                </a:moveTo>
                <a:lnTo>
                  <a:pt x="910762" y="1414"/>
                </a:lnTo>
                <a:lnTo>
                  <a:pt x="831210" y="5583"/>
                </a:lnTo>
                <a:lnTo>
                  <a:pt x="753723" y="12399"/>
                </a:lnTo>
                <a:lnTo>
                  <a:pt x="678557" y="21750"/>
                </a:lnTo>
                <a:lnTo>
                  <a:pt x="605968" y="33528"/>
                </a:lnTo>
                <a:lnTo>
                  <a:pt x="536211" y="47621"/>
                </a:lnTo>
                <a:lnTo>
                  <a:pt x="469540" y="63922"/>
                </a:lnTo>
                <a:lnTo>
                  <a:pt x="406213" y="82320"/>
                </a:lnTo>
                <a:lnTo>
                  <a:pt x="346483" y="102705"/>
                </a:lnTo>
                <a:lnTo>
                  <a:pt x="290607" y="124968"/>
                </a:lnTo>
                <a:lnTo>
                  <a:pt x="238840" y="148998"/>
                </a:lnTo>
                <a:lnTo>
                  <a:pt x="191438" y="174686"/>
                </a:lnTo>
                <a:lnTo>
                  <a:pt x="148656" y="201923"/>
                </a:lnTo>
                <a:lnTo>
                  <a:pt x="110749" y="230599"/>
                </a:lnTo>
                <a:lnTo>
                  <a:pt x="77974" y="260604"/>
                </a:lnTo>
                <a:lnTo>
                  <a:pt x="50584" y="291827"/>
                </a:lnTo>
                <a:lnTo>
                  <a:pt x="28837" y="324160"/>
                </a:lnTo>
                <a:lnTo>
                  <a:pt x="3289" y="391716"/>
                </a:lnTo>
                <a:lnTo>
                  <a:pt x="0" y="426720"/>
                </a:lnTo>
                <a:lnTo>
                  <a:pt x="3289" y="461723"/>
                </a:lnTo>
                <a:lnTo>
                  <a:pt x="28837" y="529279"/>
                </a:lnTo>
                <a:lnTo>
                  <a:pt x="50584" y="561612"/>
                </a:lnTo>
                <a:lnTo>
                  <a:pt x="77974" y="592836"/>
                </a:lnTo>
                <a:lnTo>
                  <a:pt x="110749" y="622840"/>
                </a:lnTo>
                <a:lnTo>
                  <a:pt x="148656" y="651516"/>
                </a:lnTo>
                <a:lnTo>
                  <a:pt x="191438" y="678753"/>
                </a:lnTo>
                <a:lnTo>
                  <a:pt x="238840" y="704441"/>
                </a:lnTo>
                <a:lnTo>
                  <a:pt x="290607" y="728472"/>
                </a:lnTo>
                <a:lnTo>
                  <a:pt x="346483" y="750734"/>
                </a:lnTo>
                <a:lnTo>
                  <a:pt x="406213" y="771119"/>
                </a:lnTo>
                <a:lnTo>
                  <a:pt x="469540" y="789517"/>
                </a:lnTo>
                <a:lnTo>
                  <a:pt x="536211" y="805818"/>
                </a:lnTo>
                <a:lnTo>
                  <a:pt x="605968" y="819912"/>
                </a:lnTo>
                <a:lnTo>
                  <a:pt x="678557" y="831689"/>
                </a:lnTo>
                <a:lnTo>
                  <a:pt x="753723" y="841040"/>
                </a:lnTo>
                <a:lnTo>
                  <a:pt x="831210" y="847856"/>
                </a:lnTo>
                <a:lnTo>
                  <a:pt x="910762" y="852025"/>
                </a:lnTo>
                <a:lnTo>
                  <a:pt x="992124" y="853440"/>
                </a:lnTo>
                <a:lnTo>
                  <a:pt x="1073485" y="852025"/>
                </a:lnTo>
                <a:lnTo>
                  <a:pt x="1153037" y="847856"/>
                </a:lnTo>
                <a:lnTo>
                  <a:pt x="1230524" y="841040"/>
                </a:lnTo>
                <a:lnTo>
                  <a:pt x="1305690" y="831689"/>
                </a:lnTo>
                <a:lnTo>
                  <a:pt x="1378279" y="819912"/>
                </a:lnTo>
                <a:lnTo>
                  <a:pt x="1448036" y="805818"/>
                </a:lnTo>
                <a:lnTo>
                  <a:pt x="1514707" y="789517"/>
                </a:lnTo>
                <a:lnTo>
                  <a:pt x="1578034" y="771119"/>
                </a:lnTo>
                <a:lnTo>
                  <a:pt x="1637764" y="750734"/>
                </a:lnTo>
                <a:lnTo>
                  <a:pt x="1693640" y="728472"/>
                </a:lnTo>
                <a:lnTo>
                  <a:pt x="1745407" y="704441"/>
                </a:lnTo>
                <a:lnTo>
                  <a:pt x="1792809" y="678753"/>
                </a:lnTo>
                <a:lnTo>
                  <a:pt x="1835591" y="651516"/>
                </a:lnTo>
                <a:lnTo>
                  <a:pt x="1873498" y="622840"/>
                </a:lnTo>
                <a:lnTo>
                  <a:pt x="1906273" y="592836"/>
                </a:lnTo>
                <a:lnTo>
                  <a:pt x="1933663" y="561612"/>
                </a:lnTo>
                <a:lnTo>
                  <a:pt x="1955410" y="529279"/>
                </a:lnTo>
                <a:lnTo>
                  <a:pt x="1980958" y="461723"/>
                </a:lnTo>
                <a:lnTo>
                  <a:pt x="1984248" y="426720"/>
                </a:lnTo>
                <a:lnTo>
                  <a:pt x="1980958" y="391716"/>
                </a:lnTo>
                <a:lnTo>
                  <a:pt x="1955410" y="324160"/>
                </a:lnTo>
                <a:lnTo>
                  <a:pt x="1933663" y="291827"/>
                </a:lnTo>
                <a:lnTo>
                  <a:pt x="1906273" y="260604"/>
                </a:lnTo>
                <a:lnTo>
                  <a:pt x="1873498" y="230599"/>
                </a:lnTo>
                <a:lnTo>
                  <a:pt x="1835591" y="201923"/>
                </a:lnTo>
                <a:lnTo>
                  <a:pt x="1792809" y="174686"/>
                </a:lnTo>
                <a:lnTo>
                  <a:pt x="1745407" y="148998"/>
                </a:lnTo>
                <a:lnTo>
                  <a:pt x="1693640" y="124968"/>
                </a:lnTo>
                <a:lnTo>
                  <a:pt x="1637764" y="102705"/>
                </a:lnTo>
                <a:lnTo>
                  <a:pt x="1578034" y="82320"/>
                </a:lnTo>
                <a:lnTo>
                  <a:pt x="1514707" y="63922"/>
                </a:lnTo>
                <a:lnTo>
                  <a:pt x="1448036" y="47621"/>
                </a:lnTo>
                <a:lnTo>
                  <a:pt x="1378279" y="33528"/>
                </a:lnTo>
                <a:lnTo>
                  <a:pt x="1305690" y="21750"/>
                </a:lnTo>
                <a:lnTo>
                  <a:pt x="1230524" y="12399"/>
                </a:lnTo>
                <a:lnTo>
                  <a:pt x="1153037" y="5583"/>
                </a:lnTo>
                <a:lnTo>
                  <a:pt x="1073485" y="1414"/>
                </a:lnTo>
                <a:lnTo>
                  <a:pt x="992124" y="0"/>
                </a:lnTo>
                <a:close/>
              </a:path>
            </a:pathLst>
          </a:custGeom>
          <a:solidFill>
            <a:srgbClr val="96B9FF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36966" y="1714916"/>
            <a:ext cx="1854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0000FF"/>
                </a:solidFill>
                <a:latin typeface="FangSong"/>
                <a:cs typeface="FangSong"/>
              </a:rPr>
              <a:t>什么模型好？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76445" y="3255265"/>
            <a:ext cx="2464435" cy="1100455"/>
          </a:xfrm>
          <a:custGeom>
            <a:avLst/>
            <a:gdLst/>
            <a:ahLst/>
            <a:cxnLst/>
            <a:rect l="l" t="t" r="r" b="b"/>
            <a:pathLst>
              <a:path w="2464435" h="1100454">
                <a:moveTo>
                  <a:pt x="1232154" y="0"/>
                </a:moveTo>
                <a:lnTo>
                  <a:pt x="1131102" y="1823"/>
                </a:lnTo>
                <a:lnTo>
                  <a:pt x="1032300" y="7198"/>
                </a:lnTo>
                <a:lnTo>
                  <a:pt x="936064" y="15985"/>
                </a:lnTo>
                <a:lnTo>
                  <a:pt x="842711" y="28041"/>
                </a:lnTo>
                <a:lnTo>
                  <a:pt x="752558" y="43225"/>
                </a:lnTo>
                <a:lnTo>
                  <a:pt x="665923" y="61396"/>
                </a:lnTo>
                <a:lnTo>
                  <a:pt x="583122" y="82411"/>
                </a:lnTo>
                <a:lnTo>
                  <a:pt x="504474" y="106131"/>
                </a:lnTo>
                <a:lnTo>
                  <a:pt x="430295" y="132412"/>
                </a:lnTo>
                <a:lnTo>
                  <a:pt x="360902" y="161115"/>
                </a:lnTo>
                <a:lnTo>
                  <a:pt x="296612" y="192097"/>
                </a:lnTo>
                <a:lnTo>
                  <a:pt x="237744" y="225216"/>
                </a:lnTo>
                <a:lnTo>
                  <a:pt x="184613" y="260332"/>
                </a:lnTo>
                <a:lnTo>
                  <a:pt x="137537" y="297303"/>
                </a:lnTo>
                <a:lnTo>
                  <a:pt x="96833" y="335988"/>
                </a:lnTo>
                <a:lnTo>
                  <a:pt x="62819" y="376245"/>
                </a:lnTo>
                <a:lnTo>
                  <a:pt x="35811" y="417932"/>
                </a:lnTo>
                <a:lnTo>
                  <a:pt x="16127" y="460909"/>
                </a:lnTo>
                <a:lnTo>
                  <a:pt x="4084" y="505033"/>
                </a:lnTo>
                <a:lnTo>
                  <a:pt x="0" y="550163"/>
                </a:lnTo>
                <a:lnTo>
                  <a:pt x="4084" y="595277"/>
                </a:lnTo>
                <a:lnTo>
                  <a:pt x="16127" y="639388"/>
                </a:lnTo>
                <a:lnTo>
                  <a:pt x="35811" y="682354"/>
                </a:lnTo>
                <a:lnTo>
                  <a:pt x="62819" y="724034"/>
                </a:lnTo>
                <a:lnTo>
                  <a:pt x="96833" y="764285"/>
                </a:lnTo>
                <a:lnTo>
                  <a:pt x="137537" y="802968"/>
                </a:lnTo>
                <a:lnTo>
                  <a:pt x="184613" y="839938"/>
                </a:lnTo>
                <a:lnTo>
                  <a:pt x="237743" y="875056"/>
                </a:lnTo>
                <a:lnTo>
                  <a:pt x="296612" y="908179"/>
                </a:lnTo>
                <a:lnTo>
                  <a:pt x="360902" y="939164"/>
                </a:lnTo>
                <a:lnTo>
                  <a:pt x="430295" y="967872"/>
                </a:lnTo>
                <a:lnTo>
                  <a:pt x="504474" y="994160"/>
                </a:lnTo>
                <a:lnTo>
                  <a:pt x="583122" y="1017885"/>
                </a:lnTo>
                <a:lnTo>
                  <a:pt x="665923" y="1038907"/>
                </a:lnTo>
                <a:lnTo>
                  <a:pt x="752558" y="1057084"/>
                </a:lnTo>
                <a:lnTo>
                  <a:pt x="842711" y="1072274"/>
                </a:lnTo>
                <a:lnTo>
                  <a:pt x="936064" y="1084335"/>
                </a:lnTo>
                <a:lnTo>
                  <a:pt x="1032300" y="1093125"/>
                </a:lnTo>
                <a:lnTo>
                  <a:pt x="1131102" y="1098503"/>
                </a:lnTo>
                <a:lnTo>
                  <a:pt x="1232154" y="1100327"/>
                </a:lnTo>
                <a:lnTo>
                  <a:pt x="1333205" y="1098503"/>
                </a:lnTo>
                <a:lnTo>
                  <a:pt x="1432007" y="1093125"/>
                </a:lnTo>
                <a:lnTo>
                  <a:pt x="1528243" y="1084335"/>
                </a:lnTo>
                <a:lnTo>
                  <a:pt x="1621596" y="1072274"/>
                </a:lnTo>
                <a:lnTo>
                  <a:pt x="1711749" y="1057084"/>
                </a:lnTo>
                <a:lnTo>
                  <a:pt x="1798384" y="1038907"/>
                </a:lnTo>
                <a:lnTo>
                  <a:pt x="1881185" y="1017885"/>
                </a:lnTo>
                <a:lnTo>
                  <a:pt x="1959833" y="994160"/>
                </a:lnTo>
                <a:lnTo>
                  <a:pt x="2034012" y="967872"/>
                </a:lnTo>
                <a:lnTo>
                  <a:pt x="2103405" y="939164"/>
                </a:lnTo>
                <a:lnTo>
                  <a:pt x="2167695" y="908179"/>
                </a:lnTo>
                <a:lnTo>
                  <a:pt x="2226564" y="875056"/>
                </a:lnTo>
                <a:lnTo>
                  <a:pt x="2279694" y="839938"/>
                </a:lnTo>
                <a:lnTo>
                  <a:pt x="2326770" y="802968"/>
                </a:lnTo>
                <a:lnTo>
                  <a:pt x="2367474" y="764285"/>
                </a:lnTo>
                <a:lnTo>
                  <a:pt x="2401488" y="724034"/>
                </a:lnTo>
                <a:lnTo>
                  <a:pt x="2428496" y="682354"/>
                </a:lnTo>
                <a:lnTo>
                  <a:pt x="2448180" y="639388"/>
                </a:lnTo>
                <a:lnTo>
                  <a:pt x="2460223" y="595277"/>
                </a:lnTo>
                <a:lnTo>
                  <a:pt x="2464308" y="550163"/>
                </a:lnTo>
                <a:lnTo>
                  <a:pt x="2460223" y="505033"/>
                </a:lnTo>
                <a:lnTo>
                  <a:pt x="2448180" y="460909"/>
                </a:lnTo>
                <a:lnTo>
                  <a:pt x="2428496" y="417932"/>
                </a:lnTo>
                <a:lnTo>
                  <a:pt x="2401488" y="376245"/>
                </a:lnTo>
                <a:lnTo>
                  <a:pt x="2367474" y="335988"/>
                </a:lnTo>
                <a:lnTo>
                  <a:pt x="2326770" y="297303"/>
                </a:lnTo>
                <a:lnTo>
                  <a:pt x="2279694" y="260332"/>
                </a:lnTo>
                <a:lnTo>
                  <a:pt x="2226564" y="225216"/>
                </a:lnTo>
                <a:lnTo>
                  <a:pt x="2167695" y="192097"/>
                </a:lnTo>
                <a:lnTo>
                  <a:pt x="2103405" y="161115"/>
                </a:lnTo>
                <a:lnTo>
                  <a:pt x="2034012" y="132412"/>
                </a:lnTo>
                <a:lnTo>
                  <a:pt x="1959833" y="106131"/>
                </a:lnTo>
                <a:lnTo>
                  <a:pt x="1881185" y="82411"/>
                </a:lnTo>
                <a:lnTo>
                  <a:pt x="1798384" y="61396"/>
                </a:lnTo>
                <a:lnTo>
                  <a:pt x="1711749" y="43225"/>
                </a:lnTo>
                <a:lnTo>
                  <a:pt x="1621596" y="28041"/>
                </a:lnTo>
                <a:lnTo>
                  <a:pt x="1528243" y="15985"/>
                </a:lnTo>
                <a:lnTo>
                  <a:pt x="1432007" y="7198"/>
                </a:lnTo>
                <a:lnTo>
                  <a:pt x="1333205" y="1823"/>
                </a:lnTo>
                <a:lnTo>
                  <a:pt x="1232154" y="0"/>
                </a:lnTo>
                <a:close/>
              </a:path>
            </a:pathLst>
          </a:custGeom>
          <a:solidFill>
            <a:srgbClr val="96B9FF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组合 13"/>
          <p:cNvGrpSpPr/>
          <p:nvPr/>
        </p:nvGrpSpPr>
        <p:grpSpPr>
          <a:xfrm>
            <a:off x="1865375" y="3889247"/>
            <a:ext cx="7890385" cy="1711960"/>
            <a:chOff x="1865375" y="3889247"/>
            <a:chExt cx="7890385" cy="1711960"/>
          </a:xfrm>
        </p:grpSpPr>
        <p:sp>
          <p:nvSpPr>
            <p:cNvPr id="7" name="object 7"/>
            <p:cNvSpPr/>
            <p:nvPr/>
          </p:nvSpPr>
          <p:spPr>
            <a:xfrm>
              <a:off x="1865375" y="3889247"/>
              <a:ext cx="3633470" cy="1711960"/>
            </a:xfrm>
            <a:custGeom>
              <a:avLst/>
              <a:gdLst/>
              <a:ahLst/>
              <a:cxnLst/>
              <a:rect l="l" t="t" r="r" b="b"/>
              <a:pathLst>
                <a:path w="3633470" h="1711960">
                  <a:moveTo>
                    <a:pt x="757250" y="287274"/>
                  </a:moveTo>
                  <a:lnTo>
                    <a:pt x="903592" y="619379"/>
                  </a:lnTo>
                  <a:lnTo>
                    <a:pt x="197129" y="655320"/>
                  </a:lnTo>
                  <a:lnTo>
                    <a:pt x="661885" y="918463"/>
                  </a:lnTo>
                  <a:lnTo>
                    <a:pt x="0" y="1020318"/>
                  </a:lnTo>
                  <a:lnTo>
                    <a:pt x="560120" y="1217803"/>
                  </a:lnTo>
                  <a:lnTo>
                    <a:pt x="216141" y="1412367"/>
                  </a:lnTo>
                  <a:lnTo>
                    <a:pt x="808228" y="1445260"/>
                  </a:lnTo>
                  <a:lnTo>
                    <a:pt x="827062" y="1711452"/>
                  </a:lnTo>
                  <a:lnTo>
                    <a:pt x="1266063" y="1436116"/>
                  </a:lnTo>
                  <a:lnTo>
                    <a:pt x="1596982" y="1436116"/>
                  </a:lnTo>
                  <a:lnTo>
                    <a:pt x="1660525" y="1376299"/>
                  </a:lnTo>
                  <a:lnTo>
                    <a:pt x="2001555" y="1376299"/>
                  </a:lnTo>
                  <a:lnTo>
                    <a:pt x="2048764" y="1262634"/>
                  </a:lnTo>
                  <a:lnTo>
                    <a:pt x="2489197" y="1262634"/>
                  </a:lnTo>
                  <a:lnTo>
                    <a:pt x="2462530" y="1137031"/>
                  </a:lnTo>
                  <a:lnTo>
                    <a:pt x="3013125" y="1137031"/>
                  </a:lnTo>
                  <a:lnTo>
                    <a:pt x="2755138" y="975360"/>
                  </a:lnTo>
                  <a:lnTo>
                    <a:pt x="3073146" y="894588"/>
                  </a:lnTo>
                  <a:lnTo>
                    <a:pt x="2856992" y="744982"/>
                  </a:lnTo>
                  <a:lnTo>
                    <a:pt x="3633216" y="526542"/>
                  </a:lnTo>
                  <a:lnTo>
                    <a:pt x="2755138" y="517525"/>
                  </a:lnTo>
                  <a:lnTo>
                    <a:pt x="2767281" y="505714"/>
                  </a:lnTo>
                  <a:lnTo>
                    <a:pt x="1438148" y="505714"/>
                  </a:lnTo>
                  <a:lnTo>
                    <a:pt x="757250" y="287274"/>
                  </a:lnTo>
                  <a:close/>
                </a:path>
                <a:path w="3633470" h="1711960">
                  <a:moveTo>
                    <a:pt x="1596982" y="1436116"/>
                  </a:moveTo>
                  <a:lnTo>
                    <a:pt x="1266063" y="1436116"/>
                  </a:lnTo>
                  <a:lnTo>
                    <a:pt x="1463421" y="1561846"/>
                  </a:lnTo>
                  <a:lnTo>
                    <a:pt x="1596982" y="1436116"/>
                  </a:lnTo>
                  <a:close/>
                </a:path>
                <a:path w="3633470" h="1711960">
                  <a:moveTo>
                    <a:pt x="2001555" y="1376299"/>
                  </a:moveTo>
                  <a:lnTo>
                    <a:pt x="1660525" y="1376299"/>
                  </a:lnTo>
                  <a:lnTo>
                    <a:pt x="1953133" y="1492885"/>
                  </a:lnTo>
                  <a:lnTo>
                    <a:pt x="2001555" y="1376299"/>
                  </a:lnTo>
                  <a:close/>
                </a:path>
                <a:path w="3633470" h="1711960">
                  <a:moveTo>
                    <a:pt x="2489197" y="1262634"/>
                  </a:moveTo>
                  <a:lnTo>
                    <a:pt x="2048764" y="1262634"/>
                  </a:lnTo>
                  <a:lnTo>
                    <a:pt x="2513330" y="1376299"/>
                  </a:lnTo>
                  <a:lnTo>
                    <a:pt x="2489197" y="1262634"/>
                  </a:lnTo>
                  <a:close/>
                </a:path>
                <a:path w="3633470" h="1711960">
                  <a:moveTo>
                    <a:pt x="3013125" y="1137031"/>
                  </a:moveTo>
                  <a:lnTo>
                    <a:pt x="2462530" y="1137031"/>
                  </a:lnTo>
                  <a:lnTo>
                    <a:pt x="3175254" y="1238631"/>
                  </a:lnTo>
                  <a:lnTo>
                    <a:pt x="3013125" y="1137031"/>
                  </a:lnTo>
                  <a:close/>
                </a:path>
                <a:path w="3633470" h="1711960">
                  <a:moveTo>
                    <a:pt x="1635252" y="149479"/>
                  </a:moveTo>
                  <a:lnTo>
                    <a:pt x="1438148" y="505714"/>
                  </a:lnTo>
                  <a:lnTo>
                    <a:pt x="2767281" y="505714"/>
                  </a:lnTo>
                  <a:lnTo>
                    <a:pt x="2816638" y="457708"/>
                  </a:lnTo>
                  <a:lnTo>
                    <a:pt x="2443226" y="457708"/>
                  </a:lnTo>
                  <a:lnTo>
                    <a:pt x="2454296" y="344043"/>
                  </a:lnTo>
                  <a:lnTo>
                    <a:pt x="1927987" y="344043"/>
                  </a:lnTo>
                  <a:lnTo>
                    <a:pt x="1635252" y="149479"/>
                  </a:lnTo>
                  <a:close/>
                </a:path>
                <a:path w="3633470" h="1711960">
                  <a:moveTo>
                    <a:pt x="3028823" y="251333"/>
                  </a:moveTo>
                  <a:lnTo>
                    <a:pt x="2443226" y="457708"/>
                  </a:lnTo>
                  <a:lnTo>
                    <a:pt x="2816638" y="457708"/>
                  </a:lnTo>
                  <a:lnTo>
                    <a:pt x="3028823" y="251333"/>
                  </a:lnTo>
                  <a:close/>
                </a:path>
                <a:path w="3633470" h="1711960">
                  <a:moveTo>
                    <a:pt x="2487803" y="0"/>
                  </a:moveTo>
                  <a:lnTo>
                    <a:pt x="1927987" y="344043"/>
                  </a:lnTo>
                  <a:lnTo>
                    <a:pt x="2454296" y="344043"/>
                  </a:lnTo>
                  <a:lnTo>
                    <a:pt x="2487803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65375" y="3889247"/>
              <a:ext cx="3633470" cy="1711960"/>
            </a:xfrm>
            <a:custGeom>
              <a:avLst/>
              <a:gdLst/>
              <a:ahLst/>
              <a:cxnLst/>
              <a:rect l="l" t="t" r="r" b="b"/>
              <a:pathLst>
                <a:path w="3633470" h="1711960">
                  <a:moveTo>
                    <a:pt x="1927987" y="344043"/>
                  </a:moveTo>
                  <a:lnTo>
                    <a:pt x="2487803" y="0"/>
                  </a:lnTo>
                  <a:lnTo>
                    <a:pt x="2443226" y="457708"/>
                  </a:lnTo>
                  <a:lnTo>
                    <a:pt x="3028823" y="251333"/>
                  </a:lnTo>
                  <a:lnTo>
                    <a:pt x="2755138" y="517525"/>
                  </a:lnTo>
                  <a:lnTo>
                    <a:pt x="3633216" y="526542"/>
                  </a:lnTo>
                  <a:lnTo>
                    <a:pt x="2856992" y="744982"/>
                  </a:lnTo>
                  <a:lnTo>
                    <a:pt x="3073146" y="894588"/>
                  </a:lnTo>
                  <a:lnTo>
                    <a:pt x="2755138" y="975360"/>
                  </a:lnTo>
                  <a:lnTo>
                    <a:pt x="3175254" y="1238631"/>
                  </a:lnTo>
                  <a:lnTo>
                    <a:pt x="2462530" y="1137031"/>
                  </a:lnTo>
                  <a:lnTo>
                    <a:pt x="2513330" y="1376299"/>
                  </a:lnTo>
                  <a:lnTo>
                    <a:pt x="2048764" y="1262634"/>
                  </a:lnTo>
                  <a:lnTo>
                    <a:pt x="1953133" y="1492885"/>
                  </a:lnTo>
                  <a:lnTo>
                    <a:pt x="1660525" y="1376299"/>
                  </a:lnTo>
                  <a:lnTo>
                    <a:pt x="1463421" y="1561846"/>
                  </a:lnTo>
                  <a:lnTo>
                    <a:pt x="1266063" y="1436116"/>
                  </a:lnTo>
                  <a:lnTo>
                    <a:pt x="827062" y="1711452"/>
                  </a:lnTo>
                  <a:lnTo>
                    <a:pt x="808228" y="1445260"/>
                  </a:lnTo>
                  <a:lnTo>
                    <a:pt x="216141" y="1412367"/>
                  </a:lnTo>
                  <a:lnTo>
                    <a:pt x="560120" y="1217803"/>
                  </a:lnTo>
                  <a:lnTo>
                    <a:pt x="0" y="1020318"/>
                  </a:lnTo>
                  <a:lnTo>
                    <a:pt x="661885" y="918463"/>
                  </a:lnTo>
                  <a:lnTo>
                    <a:pt x="197129" y="655320"/>
                  </a:lnTo>
                  <a:lnTo>
                    <a:pt x="903592" y="619379"/>
                  </a:lnTo>
                  <a:lnTo>
                    <a:pt x="757250" y="287274"/>
                  </a:lnTo>
                  <a:lnTo>
                    <a:pt x="1438148" y="505714"/>
                  </a:lnTo>
                  <a:lnTo>
                    <a:pt x="1635252" y="149479"/>
                  </a:lnTo>
                  <a:lnTo>
                    <a:pt x="1927987" y="344043"/>
                  </a:lnTo>
                  <a:close/>
                </a:path>
              </a:pathLst>
            </a:custGeom>
            <a:ln w="12192">
              <a:solidFill>
                <a:srgbClr val="0D53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428235" y="4583843"/>
              <a:ext cx="4327525" cy="8515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solidFill>
                    <a:srgbClr val="0000FF"/>
                  </a:solidFill>
                  <a:latin typeface="FangSong"/>
                  <a:cs typeface="FangSong"/>
                </a:rPr>
                <a:t>能很好地适用于</a:t>
              </a:r>
              <a:r>
                <a:rPr sz="2400" spc="-345" dirty="0">
                  <a:solidFill>
                    <a:srgbClr val="0000FF"/>
                  </a:solidFill>
                  <a:latin typeface="FangSong"/>
                  <a:cs typeface="FangSong"/>
                </a:rPr>
                <a:t> </a:t>
              </a:r>
              <a:r>
                <a:rPr sz="2000" dirty="0">
                  <a:solidFill>
                    <a:srgbClr val="0000FF"/>
                  </a:solidFill>
                  <a:latin typeface="Verdana"/>
                  <a:cs typeface="Verdana"/>
                </a:rPr>
                <a:t>uns</a:t>
              </a:r>
              <a:r>
                <a:rPr sz="2000" spc="-10" dirty="0">
                  <a:solidFill>
                    <a:srgbClr val="0000FF"/>
                  </a:solidFill>
                  <a:latin typeface="Verdana"/>
                  <a:cs typeface="Verdana"/>
                </a:rPr>
                <a:t>ee</a:t>
              </a:r>
              <a:r>
                <a:rPr sz="2000" dirty="0">
                  <a:solidFill>
                    <a:srgbClr val="0000FF"/>
                  </a:solidFill>
                  <a:latin typeface="Verdana"/>
                  <a:cs typeface="Verdana"/>
                </a:rPr>
                <a:t>n</a:t>
              </a:r>
              <a:r>
                <a:rPr sz="2000" spc="-45" dirty="0">
                  <a:solidFill>
                    <a:srgbClr val="0000FF"/>
                  </a:solidFill>
                  <a:latin typeface="Verdana"/>
                  <a:cs typeface="Verdana"/>
                </a:rPr>
                <a:t> </a:t>
              </a:r>
              <a:r>
                <a:rPr sz="2000" spc="-5" dirty="0">
                  <a:solidFill>
                    <a:srgbClr val="0000FF"/>
                  </a:solidFill>
                  <a:latin typeface="Verdana"/>
                  <a:cs typeface="Verdana"/>
                </a:rPr>
                <a:t>instance</a:t>
              </a:r>
              <a:endParaRPr sz="2000" dirty="0">
                <a:latin typeface="Verdana"/>
                <a:cs typeface="Verdana"/>
              </a:endParaRPr>
            </a:p>
            <a:p>
              <a:pPr marL="12700">
                <a:spcBef>
                  <a:spcPts val="1635"/>
                </a:spcBef>
              </a:pPr>
              <a:r>
                <a:rPr dirty="0">
                  <a:latin typeface="FangSong"/>
                  <a:cs typeface="FangSong"/>
                </a:rPr>
                <a:t>例如，</a:t>
              </a:r>
              <a:r>
                <a:rPr b="1" u="heavy" spc="10" dirty="0">
                  <a:latin typeface="Hannotate SC"/>
                  <a:cs typeface="Hannotate SC"/>
                </a:rPr>
                <a:t>错误</a:t>
              </a:r>
              <a:r>
                <a:rPr b="1" u="heavy" spc="15" dirty="0">
                  <a:latin typeface="Hannotate SC"/>
                  <a:cs typeface="Hannotate SC"/>
                </a:rPr>
                <a:t>率</a:t>
              </a:r>
              <a:r>
                <a:rPr dirty="0">
                  <a:latin typeface="FangSong"/>
                  <a:cs typeface="FangSong"/>
                </a:rPr>
                <a:t>低、</a:t>
              </a:r>
              <a:r>
                <a:rPr b="1" u="heavy" spc="10" dirty="0">
                  <a:latin typeface="Hannotate SC"/>
                  <a:cs typeface="Hannotate SC"/>
                </a:rPr>
                <a:t>精度</a:t>
              </a:r>
              <a:r>
                <a:rPr dirty="0">
                  <a:latin typeface="FangSong"/>
                  <a:cs typeface="FangSong"/>
                </a:rPr>
                <a:t>高</a:t>
              </a: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768905" y="4655578"/>
              <a:ext cx="155765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b="1" spc="10" dirty="0">
                  <a:solidFill>
                    <a:srgbClr val="FF0000"/>
                  </a:solidFill>
                  <a:latin typeface="Hannotate SC"/>
                  <a:cs typeface="Hannotate SC"/>
                </a:rPr>
                <a:t>泛化能力</a:t>
              </a:r>
              <a:r>
                <a:rPr sz="2000" b="1" dirty="0">
                  <a:solidFill>
                    <a:srgbClr val="FF0000"/>
                  </a:solidFill>
                  <a:latin typeface="Hannotate SC"/>
                  <a:cs typeface="Hannotate SC"/>
                </a:rPr>
                <a:t>强！</a:t>
              </a:r>
              <a:endParaRPr sz="2000">
                <a:latin typeface="Hannotate SC"/>
                <a:cs typeface="Hannotate SC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12923" y="5804030"/>
            <a:ext cx="616394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然而，我们手上没有</a:t>
            </a:r>
            <a:r>
              <a:rPr sz="2400" spc="-345" dirty="0">
                <a:latin typeface="FangSong"/>
                <a:cs typeface="FangSong"/>
              </a:rPr>
              <a:t> </a:t>
            </a:r>
            <a:r>
              <a:rPr sz="2400" spc="-15" dirty="0">
                <a:latin typeface="Verdana"/>
                <a:cs typeface="Verdana"/>
              </a:rPr>
              <a:t>unseen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instanc</a:t>
            </a:r>
            <a:r>
              <a:rPr sz="2400" spc="25" dirty="0">
                <a:latin typeface="Verdana"/>
                <a:cs typeface="Verdana"/>
              </a:rPr>
              <a:t>e</a:t>
            </a:r>
            <a:r>
              <a:rPr sz="2400" dirty="0">
                <a:latin typeface="FangSong"/>
                <a:cs typeface="FangSong"/>
              </a:rPr>
              <a:t>，</a:t>
            </a:r>
            <a:r>
              <a:rPr sz="2400" dirty="0">
                <a:latin typeface="Verdana"/>
                <a:cs typeface="Verdana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71241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三、性能度量</a:t>
            </a:r>
          </a:p>
        </p:txBody>
      </p:sp>
    </p:spTree>
    <p:extLst>
      <p:ext uri="{BB962C8B-B14F-4D97-AF65-F5344CB8AC3E}">
        <p14:creationId xmlns:p14="http://schemas.microsoft.com/office/powerpoint/2010/main" val="267791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性能度量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142" y="1752600"/>
            <a:ext cx="7329805" cy="1472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5"/>
              </a:lnSpc>
            </a:pPr>
            <a:r>
              <a:rPr sz="2400" dirty="0">
                <a:latin typeface="FangSong"/>
                <a:cs typeface="FangSong"/>
              </a:rPr>
              <a:t>性能度量</a:t>
            </a:r>
            <a:r>
              <a:rPr sz="2000" spc="-5" dirty="0">
                <a:latin typeface="Verdana"/>
                <a:cs typeface="Verdana"/>
              </a:rPr>
              <a:t>(pe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for</a:t>
            </a:r>
            <a:r>
              <a:rPr sz="2000" spc="-15" dirty="0">
                <a:latin typeface="Verdana"/>
                <a:cs typeface="Verdana"/>
              </a:rPr>
              <a:t>m</a:t>
            </a:r>
            <a:r>
              <a:rPr sz="2000" dirty="0">
                <a:latin typeface="Verdana"/>
                <a:cs typeface="Verdana"/>
              </a:rPr>
              <a:t>ance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asur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5" dirty="0">
                <a:latin typeface="Verdana"/>
                <a:cs typeface="Verdana"/>
              </a:rPr>
              <a:t>)</a:t>
            </a:r>
            <a:r>
              <a:rPr sz="2400" dirty="0">
                <a:latin typeface="FangSong"/>
                <a:cs typeface="FangSong"/>
              </a:rPr>
              <a:t>是衡量模型泛化能力的</a:t>
            </a:r>
          </a:p>
          <a:p>
            <a:pPr marL="12700">
              <a:lnSpc>
                <a:spcPts val="2845"/>
              </a:lnSpc>
            </a:pPr>
            <a:r>
              <a:rPr sz="2400" spc="-5" dirty="0">
                <a:latin typeface="FangSong"/>
                <a:cs typeface="FangSong"/>
              </a:rPr>
              <a:t>评价标准，反映了任</a:t>
            </a:r>
            <a:r>
              <a:rPr sz="2400" dirty="0">
                <a:latin typeface="FangSong"/>
                <a:cs typeface="FangSong"/>
              </a:rPr>
              <a:t>务</a:t>
            </a:r>
            <a:r>
              <a:rPr sz="2400" spc="-5" dirty="0">
                <a:latin typeface="FangSong"/>
                <a:cs typeface="FangSong"/>
              </a:rPr>
              <a:t>需求</a:t>
            </a:r>
            <a:r>
              <a:rPr lang="en-US" altLang="zh-CN" sz="2400" spc="-5" dirty="0">
                <a:latin typeface="FangSong"/>
                <a:cs typeface="FangSong"/>
              </a:rPr>
              <a:t>.</a:t>
            </a:r>
            <a:endParaRPr sz="2400" dirty="0">
              <a:latin typeface="FangSong"/>
              <a:cs typeface="FangSong"/>
            </a:endParaRPr>
          </a:p>
          <a:p>
            <a:pPr>
              <a:spcBef>
                <a:spcPts val="8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/>
            <a:r>
              <a:rPr sz="2400" dirty="0">
                <a:latin typeface="FangSong"/>
                <a:cs typeface="FangSong"/>
              </a:rPr>
              <a:t>使用不同的性能度量往往会导致不同的评判结果</a:t>
            </a:r>
            <a:r>
              <a:rPr lang="en-US" altLang="zh-CN" sz="2400" dirty="0">
                <a:latin typeface="FangSong"/>
                <a:cs typeface="FangSong"/>
              </a:rPr>
              <a:t>.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5633" y="3657601"/>
            <a:ext cx="7112634" cy="71814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2295525" marR="43180" indent="-2245360">
              <a:lnSpc>
                <a:spcPts val="2810"/>
              </a:lnSpc>
            </a:pPr>
            <a:r>
              <a:rPr sz="2400" dirty="0">
                <a:latin typeface="FangSong"/>
                <a:cs typeface="FangSong"/>
              </a:rPr>
              <a:t>什么样的模型是“好”的，不仅取决于算法和数据， 还取决于任务需求</a:t>
            </a:r>
            <a:endParaRPr sz="240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3657895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均方误差</a:t>
            </a:r>
            <a:r>
              <a:rPr lang="en-US" altLang="zh-CN" dirty="0"/>
              <a:t>(MSE)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173326" y="1223422"/>
            <a:ext cx="7329805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5"/>
              </a:lnSpc>
            </a:pPr>
            <a:r>
              <a:rPr lang="zh-CN" altLang="en-US" sz="2400" dirty="0">
                <a:latin typeface="FangSong"/>
                <a:cs typeface="FangSong"/>
              </a:rPr>
              <a:t>预测任务中：给定样例集 </a:t>
            </a:r>
            <a:r>
              <a:rPr lang="en-US" altLang="zh-CN" sz="2400" dirty="0">
                <a:latin typeface="FangSong"/>
                <a:cs typeface="FangSong"/>
              </a:rPr>
              <a:t>D</a:t>
            </a:r>
            <a:r>
              <a:rPr lang="zh-CN" altLang="en-US" sz="2400" dirty="0">
                <a:latin typeface="FangSong"/>
                <a:cs typeface="FangSong"/>
              </a:rPr>
              <a:t> </a:t>
            </a:r>
            <a:r>
              <a:rPr lang="en-US" altLang="zh-CN" sz="2400" dirty="0">
                <a:latin typeface="FangSong"/>
                <a:cs typeface="FangSong"/>
              </a:rPr>
              <a:t>=</a:t>
            </a:r>
            <a:r>
              <a:rPr lang="zh-CN" altLang="en-US" sz="2400" dirty="0">
                <a:latin typeface="FangSong"/>
                <a:cs typeface="FangSong"/>
              </a:rPr>
              <a:t> </a:t>
            </a:r>
            <a:r>
              <a:rPr lang="en-US" altLang="zh-CN" sz="2400" dirty="0">
                <a:latin typeface="FangSong"/>
                <a:cs typeface="FangSong"/>
              </a:rPr>
              <a:t>{x</a:t>
            </a:r>
            <a:r>
              <a:rPr lang="en-US" altLang="zh-CN" sz="2400" baseline="-25000" dirty="0">
                <a:latin typeface="FangSong"/>
                <a:cs typeface="FangSong"/>
              </a:rPr>
              <a:t>1</a:t>
            </a:r>
            <a:r>
              <a:rPr lang="en-US" altLang="zh-CN" sz="2400" dirty="0">
                <a:latin typeface="FangSong"/>
                <a:cs typeface="FangSong"/>
              </a:rPr>
              <a:t>,y</a:t>
            </a:r>
            <a:r>
              <a:rPr lang="en-US" altLang="zh-CN" sz="2400" baseline="-25000" dirty="0">
                <a:latin typeface="FangSong"/>
                <a:cs typeface="FangSong"/>
              </a:rPr>
              <a:t>1</a:t>
            </a:r>
            <a:r>
              <a:rPr lang="en-US" altLang="zh-CN" sz="2400" dirty="0">
                <a:latin typeface="FangSong"/>
                <a:cs typeface="FangSong"/>
              </a:rPr>
              <a:t>}</a:t>
            </a:r>
            <a:r>
              <a:rPr lang="mr-IN" altLang="zh-CN" sz="2400" dirty="0">
                <a:latin typeface="FangSong"/>
                <a:cs typeface="FangSong"/>
              </a:rPr>
              <a:t>…</a:t>
            </a:r>
            <a:r>
              <a:rPr lang="en-US" altLang="zh-CN" sz="2400" dirty="0">
                <a:latin typeface="FangSong"/>
                <a:cs typeface="FangSong"/>
              </a:rPr>
              <a:t> {x</a:t>
            </a:r>
            <a:r>
              <a:rPr lang="en-US" altLang="zh-CN" sz="2400" baseline="-25000" dirty="0">
                <a:latin typeface="FangSong"/>
                <a:cs typeface="FangSong"/>
              </a:rPr>
              <a:t>m</a:t>
            </a:r>
            <a:r>
              <a:rPr lang="en-US" altLang="zh-CN" sz="2400" dirty="0">
                <a:latin typeface="FangSong"/>
                <a:cs typeface="FangSong"/>
              </a:rPr>
              <a:t>,y</a:t>
            </a:r>
            <a:r>
              <a:rPr lang="en-US" altLang="zh-CN" sz="2400" baseline="-25000" dirty="0">
                <a:latin typeface="FangSong"/>
                <a:cs typeface="FangSong"/>
              </a:rPr>
              <a:t>m</a:t>
            </a:r>
            <a:r>
              <a:rPr lang="en-US" altLang="zh-CN" sz="2400" dirty="0">
                <a:latin typeface="FangSong"/>
                <a:cs typeface="FangSong"/>
              </a:rPr>
              <a:t>},y</a:t>
            </a:r>
            <a:r>
              <a:rPr lang="en-US" altLang="zh-CN" sz="2400" baseline="-25000" dirty="0">
                <a:latin typeface="FangSong"/>
                <a:cs typeface="FangSong"/>
              </a:rPr>
              <a:t>i</a:t>
            </a:r>
            <a:r>
              <a:rPr lang="zh-CN" altLang="en-US" sz="2400" dirty="0">
                <a:latin typeface="FangSong"/>
                <a:cs typeface="FangSong"/>
              </a:rPr>
              <a:t>是实例 </a:t>
            </a:r>
            <a:r>
              <a:rPr lang="en-US" altLang="zh-CN" sz="2400" dirty="0">
                <a:latin typeface="FangSong"/>
                <a:cs typeface="FangSong"/>
              </a:rPr>
              <a:t>x</a:t>
            </a:r>
            <a:r>
              <a:rPr lang="en-US" altLang="zh-CN" sz="2400" baseline="-25000" dirty="0">
                <a:latin typeface="FangSong"/>
                <a:cs typeface="FangSong"/>
              </a:rPr>
              <a:t>i</a:t>
            </a:r>
            <a:r>
              <a:rPr lang="zh-CN" altLang="en-US" sz="2400" baseline="-25000" dirty="0">
                <a:latin typeface="FangSong"/>
                <a:cs typeface="FangSong"/>
              </a:rPr>
              <a:t> </a:t>
            </a:r>
            <a:r>
              <a:rPr lang="zh-CN" altLang="en-US" sz="2400" dirty="0">
                <a:latin typeface="FangSong"/>
                <a:cs typeface="FangSong"/>
              </a:rPr>
              <a:t>的真实标记，要评估学习器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400" dirty="0">
                <a:latin typeface="FangSong"/>
                <a:cs typeface="FangSong"/>
              </a:rPr>
              <a:t> 的性能，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就要把学习器预测结果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(x)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与真实标记 </a:t>
            </a:r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y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 进行比较</a:t>
            </a:r>
            <a:r>
              <a:rPr lang="zh-CN" altLang="en-US" sz="2400" dirty="0">
                <a:latin typeface="FangSong"/>
                <a:cs typeface="FangSong"/>
              </a:rPr>
              <a:t>。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1921" y="2620032"/>
            <a:ext cx="851607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430" dirty="0">
                <a:latin typeface="Wingdings"/>
                <a:cs typeface="Wingdings"/>
              </a:rPr>
              <a:t> </a:t>
            </a:r>
            <a:r>
              <a:rPr sz="2400" dirty="0">
                <a:latin typeface="FangSong"/>
                <a:cs typeface="FangSong"/>
              </a:rPr>
              <a:t>回</a:t>
            </a:r>
            <a:r>
              <a:rPr sz="2400" spc="-5" dirty="0">
                <a:latin typeface="FangSong"/>
                <a:cs typeface="FangSong"/>
              </a:rPr>
              <a:t>归</a:t>
            </a:r>
            <a:r>
              <a:rPr spc="-15" dirty="0">
                <a:latin typeface="Verdana"/>
                <a:cs typeface="Verdana"/>
              </a:rPr>
              <a:t>(r</a:t>
            </a:r>
            <a:r>
              <a:rPr spc="-25" dirty="0">
                <a:latin typeface="Verdana"/>
                <a:cs typeface="Verdana"/>
              </a:rPr>
              <a:t>e</a:t>
            </a:r>
            <a:r>
              <a:rPr spc="-10" dirty="0">
                <a:latin typeface="Verdana"/>
                <a:cs typeface="Verdana"/>
              </a:rPr>
              <a:t>gr</a:t>
            </a:r>
            <a:r>
              <a:rPr spc="-20" dirty="0">
                <a:latin typeface="Verdana"/>
                <a:cs typeface="Verdana"/>
              </a:rPr>
              <a:t>e</a:t>
            </a:r>
            <a:r>
              <a:rPr dirty="0">
                <a:latin typeface="Verdana"/>
                <a:cs typeface="Verdana"/>
              </a:rPr>
              <a:t>ssi</a:t>
            </a:r>
            <a:r>
              <a:rPr spc="-15" dirty="0">
                <a:latin typeface="Verdana"/>
                <a:cs typeface="Verdana"/>
              </a:rPr>
              <a:t>on)</a:t>
            </a:r>
            <a:r>
              <a:rPr spc="5" dirty="0">
                <a:latin typeface="Verdana"/>
                <a:cs typeface="Verdana"/>
              </a:rPr>
              <a:t> </a:t>
            </a:r>
            <a:r>
              <a:rPr sz="2400" dirty="0" err="1">
                <a:latin typeface="FangSong"/>
                <a:cs typeface="FangSong"/>
              </a:rPr>
              <a:t>任务常用</a:t>
            </a:r>
            <a:r>
              <a:rPr lang="zh-Hans" altLang="en-US" sz="2400" dirty="0">
                <a:latin typeface="FangSong"/>
                <a:cs typeface="FangSong"/>
              </a:rPr>
              <a:t> </a:t>
            </a:r>
            <a:r>
              <a:rPr sz="2400" dirty="0" err="1">
                <a:latin typeface="FangSong"/>
                <a:cs typeface="FangSong"/>
              </a:rPr>
              <a:t>均方误差</a:t>
            </a:r>
            <a:r>
              <a:rPr lang="en-US" altLang="zh-Hans" sz="2000" dirty="0">
                <a:latin typeface="FangSong"/>
                <a:cs typeface="FangSong"/>
              </a:rPr>
              <a:t>(MSE,</a:t>
            </a:r>
            <a:r>
              <a:rPr lang="zh-Hans" altLang="en-US" sz="2000" dirty="0">
                <a:latin typeface="FangSong"/>
                <a:cs typeface="FangSong"/>
              </a:rPr>
              <a:t> </a:t>
            </a:r>
            <a:r>
              <a:rPr lang="en-US" altLang="zh-Hans" sz="2000" dirty="0">
                <a:latin typeface="FangSong"/>
                <a:cs typeface="FangSong"/>
              </a:rPr>
              <a:t>Mean</a:t>
            </a:r>
            <a:r>
              <a:rPr lang="zh-Hans" altLang="en-US" sz="2000" dirty="0">
                <a:latin typeface="FangSong"/>
                <a:cs typeface="FangSong"/>
              </a:rPr>
              <a:t> </a:t>
            </a:r>
            <a:r>
              <a:rPr lang="en-US" altLang="zh-Hans" sz="2000" dirty="0">
                <a:latin typeface="FangSong"/>
                <a:cs typeface="FangSong"/>
              </a:rPr>
              <a:t>Squared</a:t>
            </a:r>
            <a:r>
              <a:rPr lang="zh-Hans" altLang="en-US" sz="2000" dirty="0">
                <a:latin typeface="FangSong"/>
                <a:cs typeface="FangSong"/>
              </a:rPr>
              <a:t> </a:t>
            </a:r>
            <a:r>
              <a:rPr lang="en-US" altLang="zh-Hans" sz="2000" dirty="0">
                <a:latin typeface="FangSong"/>
                <a:cs typeface="FangSong"/>
              </a:rPr>
              <a:t>Error)</a:t>
            </a:r>
            <a:r>
              <a:rPr sz="2000" dirty="0">
                <a:latin typeface="FangSong"/>
                <a:cs typeface="FangSong"/>
              </a:rPr>
              <a:t>：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0400" y="3200400"/>
            <a:ext cx="4686300" cy="1248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2151921" y="4502722"/>
            <a:ext cx="813507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430" dirty="0">
                <a:latin typeface="Wingdings"/>
                <a:cs typeface="Wingdings"/>
              </a:rPr>
              <a:t> </a:t>
            </a:r>
            <a:r>
              <a:rPr lang="zh-CN" altLang="en-US" sz="2400" dirty="0">
                <a:latin typeface="FangSong"/>
                <a:cs typeface="FangSong"/>
              </a:rPr>
              <a:t>更一般的，对于数据分布 </a:t>
            </a:r>
            <a:r>
              <a:rPr lang="en-US" altLang="zh-CN" sz="2400" dirty="0">
                <a:latin typeface="FangSong"/>
                <a:cs typeface="FangSong"/>
              </a:rPr>
              <a:t>D</a:t>
            </a:r>
            <a:r>
              <a:rPr lang="zh-CN" altLang="en-US" sz="2400" dirty="0">
                <a:latin typeface="FangSong"/>
                <a:cs typeface="FangSong"/>
              </a:rPr>
              <a:t> 和概率密度函数 </a:t>
            </a:r>
            <a:r>
              <a:rPr lang="en-US" altLang="zh-CN" sz="2400" dirty="0">
                <a:latin typeface="FangSong"/>
                <a:cs typeface="FangSong"/>
              </a:rPr>
              <a:t>p(.),</a:t>
            </a:r>
            <a:r>
              <a:rPr lang="zh-CN" altLang="en-US" sz="2400" dirty="0">
                <a:latin typeface="FangSong"/>
                <a:cs typeface="FangSong"/>
              </a:rPr>
              <a:t>均方误差可以描述为：</a:t>
            </a:r>
            <a:endParaRPr sz="2400" dirty="0">
              <a:latin typeface="FangSong"/>
              <a:cs typeface="FangSong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5486401"/>
            <a:ext cx="4161827" cy="6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30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错误率</a:t>
            </a:r>
            <a:r>
              <a:rPr lang="en-US" altLang="zh-CN" dirty="0"/>
              <a:t>(error rate)</a:t>
            </a:r>
            <a:r>
              <a:rPr lang="zh-CN" altLang="en-US" dirty="0"/>
              <a:t> </a:t>
            </a:r>
            <a:r>
              <a:rPr lang="en-US" dirty="0"/>
              <a:t>vs. </a:t>
            </a:r>
            <a:r>
              <a:rPr lang="zh-CN" altLang="en-US" dirty="0"/>
              <a:t>正确率</a:t>
            </a:r>
            <a:r>
              <a:rPr lang="en-US" altLang="zh-CN" dirty="0"/>
              <a:t>(accuracy)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138119" y="1082534"/>
            <a:ext cx="16395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435" dirty="0">
                <a:latin typeface="Wingdings"/>
                <a:cs typeface="Wingdings"/>
              </a:rPr>
              <a:t> </a:t>
            </a:r>
            <a:r>
              <a:rPr sz="2400" dirty="0">
                <a:latin typeface="FangSong"/>
                <a:cs typeface="FangSong"/>
              </a:rPr>
              <a:t>错误率：</a:t>
            </a:r>
          </a:p>
        </p:txBody>
      </p:sp>
      <p:sp>
        <p:nvSpPr>
          <p:cNvPr id="4" name="object 4"/>
          <p:cNvSpPr/>
          <p:nvPr/>
        </p:nvSpPr>
        <p:spPr>
          <a:xfrm>
            <a:off x="4191000" y="969426"/>
            <a:ext cx="3791712" cy="809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67228" y="2406243"/>
            <a:ext cx="187137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435" dirty="0">
                <a:latin typeface="Wingdings"/>
                <a:cs typeface="Wingdings"/>
              </a:rPr>
              <a:t> </a:t>
            </a:r>
            <a:r>
              <a:rPr lang="zh-CN" altLang="en-US" sz="2400" spc="-5" dirty="0">
                <a:latin typeface="FangSong"/>
                <a:cs typeface="Wingdings"/>
              </a:rPr>
              <a:t>正确率</a:t>
            </a:r>
            <a:r>
              <a:rPr sz="2400" spc="-5" dirty="0">
                <a:latin typeface="FangSong"/>
                <a:cs typeface="FangSong"/>
              </a:rPr>
              <a:t>：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4800" y="2197962"/>
            <a:ext cx="4181856" cy="1273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2167230" y="3576400"/>
            <a:ext cx="714093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Wingdings"/>
                <a:cs typeface="Wingdings"/>
              </a:rPr>
              <a:t></a:t>
            </a:r>
            <a:r>
              <a:rPr lang="zh-CN" altLang="en-US" sz="2400" dirty="0">
                <a:latin typeface="FangSong"/>
                <a:cs typeface="FangSong"/>
              </a:rPr>
              <a:t>更一般的，对于数据分布 </a:t>
            </a:r>
            <a:r>
              <a:rPr lang="en-US" altLang="zh-CN" sz="2400" dirty="0">
                <a:latin typeface="FangSong"/>
                <a:cs typeface="FangSong"/>
              </a:rPr>
              <a:t>D</a:t>
            </a:r>
            <a:r>
              <a:rPr lang="zh-CN" altLang="en-US" sz="2400" dirty="0">
                <a:latin typeface="FangSong"/>
                <a:cs typeface="FangSong"/>
              </a:rPr>
              <a:t> 和概率密度函数 </a:t>
            </a:r>
            <a:r>
              <a:rPr lang="en-US" altLang="zh-CN" sz="2400" dirty="0">
                <a:latin typeface="FangSong"/>
                <a:cs typeface="FangSong"/>
              </a:rPr>
              <a:t>p(.),</a:t>
            </a:r>
            <a:r>
              <a:rPr lang="zh-CN" altLang="en-US" sz="2400" b="1" dirty="0">
                <a:solidFill>
                  <a:srgbClr val="0000FF"/>
                </a:solidFill>
                <a:latin typeface="FangSong"/>
                <a:cs typeface="FangSong"/>
              </a:rPr>
              <a:t>错误率</a:t>
            </a:r>
            <a:r>
              <a:rPr lang="zh-CN" altLang="en-US" sz="2400" dirty="0">
                <a:latin typeface="FangSong"/>
                <a:cs typeface="FangSong"/>
              </a:rPr>
              <a:t>与</a:t>
            </a:r>
            <a:r>
              <a:rPr lang="zh-CN" altLang="en-US" sz="2400" b="1" dirty="0">
                <a:solidFill>
                  <a:srgbClr val="0000FF"/>
                </a:solidFill>
                <a:latin typeface="FangSong"/>
                <a:cs typeface="FangSong"/>
              </a:rPr>
              <a:t>正确率</a:t>
            </a:r>
            <a:r>
              <a:rPr lang="zh-CN" altLang="en-US" sz="2400" dirty="0">
                <a:latin typeface="FangSong"/>
                <a:cs typeface="FangSong"/>
              </a:rPr>
              <a:t>可以描述为：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99" y="4419601"/>
            <a:ext cx="4273444" cy="6685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00" y="5181601"/>
            <a:ext cx="4073601" cy="9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19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6198" y="3124201"/>
            <a:ext cx="3730803" cy="2037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200" y="1523702"/>
            <a:ext cx="1828800" cy="8022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查准率</a:t>
            </a:r>
            <a:r>
              <a:rPr lang="en-US" altLang="zh-CN" dirty="0"/>
              <a:t>(precision)</a:t>
            </a:r>
            <a:r>
              <a:rPr lang="zh-CN" altLang="en-US" dirty="0"/>
              <a:t> </a:t>
            </a:r>
            <a:r>
              <a:rPr lang="en-US" dirty="0"/>
              <a:t>vs. </a:t>
            </a:r>
            <a:r>
              <a:rPr lang="zh-CN" altLang="en-US" dirty="0"/>
              <a:t>查全率</a:t>
            </a:r>
            <a:r>
              <a:rPr lang="en-US" altLang="zh-CN" dirty="0"/>
              <a:t>(recall)</a:t>
            </a:r>
            <a:endParaRPr lang="zh-CN" altLang="en-US" dirty="0"/>
          </a:p>
        </p:txBody>
      </p:sp>
      <p:sp>
        <p:nvSpPr>
          <p:cNvPr id="7" name="object 4"/>
          <p:cNvSpPr txBox="1"/>
          <p:nvPr/>
        </p:nvSpPr>
        <p:spPr>
          <a:xfrm>
            <a:off x="1905000" y="938084"/>
            <a:ext cx="80772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430" dirty="0">
                <a:latin typeface="Wingdings"/>
                <a:cs typeface="Wingdings"/>
              </a:rPr>
              <a:t> </a:t>
            </a:r>
            <a:r>
              <a:rPr sz="2400" dirty="0" err="1">
                <a:latin typeface="FangSong"/>
                <a:cs typeface="FangSong"/>
              </a:rPr>
              <a:t>查准率</a:t>
            </a:r>
            <a:r>
              <a:rPr lang="en-US" altLang="zh-CN" sz="2400" dirty="0">
                <a:latin typeface="FangSong"/>
                <a:cs typeface="FangSong"/>
              </a:rPr>
              <a:t>(</a:t>
            </a:r>
            <a:r>
              <a:rPr lang="zh-CN" altLang="en-US" sz="2400" dirty="0">
                <a:latin typeface="FangSong"/>
                <a:cs typeface="FangSong"/>
              </a:rPr>
              <a:t>准确率，</a:t>
            </a:r>
            <a:r>
              <a:rPr lang="en-US" altLang="zh-CN" sz="2400" dirty="0">
                <a:latin typeface="FangSong"/>
                <a:cs typeface="FangSong"/>
              </a:rPr>
              <a:t>Precision)</a:t>
            </a:r>
            <a:r>
              <a:rPr sz="2400" dirty="0">
                <a:latin typeface="FangSong"/>
                <a:cs typeface="FangSong"/>
              </a:rPr>
              <a:t>：</a:t>
            </a:r>
            <a:r>
              <a:rPr lang="en-US" altLang="zh-CN" sz="2400" dirty="0"/>
              <a:t>Precision</a:t>
            </a:r>
            <a:r>
              <a:rPr lang="zh-CN" altLang="en-US" sz="2400" dirty="0"/>
              <a:t> 是</a:t>
            </a:r>
            <a:r>
              <a:rPr lang="zh-CN" altLang="en-US" sz="2400" dirty="0">
                <a:solidFill>
                  <a:srgbClr val="FF0000"/>
                </a:solidFill>
              </a:rPr>
              <a:t>精确性</a:t>
            </a:r>
            <a:r>
              <a:rPr lang="zh-CN" altLang="en-US" sz="2400" dirty="0"/>
              <a:t>的度量，表示</a:t>
            </a:r>
            <a:r>
              <a:rPr lang="zh-CN" altLang="en-US" sz="2400" dirty="0">
                <a:solidFill>
                  <a:srgbClr val="C00000"/>
                </a:solidFill>
              </a:rPr>
              <a:t>被分为正例的实例中实际为正例的比例</a:t>
            </a:r>
            <a:r>
              <a:rPr lang="zh-CN" altLang="en-US" sz="2400" dirty="0"/>
              <a:t>。（</a:t>
            </a:r>
            <a:r>
              <a:rPr lang="zh-CN" altLang="en-US" sz="2400" dirty="0">
                <a:solidFill>
                  <a:srgbClr val="C00000"/>
                </a:solidFill>
              </a:rPr>
              <a:t>预测中的正例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8" name="object 6"/>
          <p:cNvSpPr/>
          <p:nvPr/>
        </p:nvSpPr>
        <p:spPr>
          <a:xfrm>
            <a:off x="3122488" y="3197748"/>
            <a:ext cx="2048256" cy="7706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 txBox="1"/>
          <p:nvPr/>
        </p:nvSpPr>
        <p:spPr>
          <a:xfrm>
            <a:off x="1839502" y="4881315"/>
            <a:ext cx="7891058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AutoNum type="arabicPeriod"/>
            </a:pPr>
            <a:r>
              <a:rPr sz="2400" dirty="0">
                <a:latin typeface="FangSong" charset="-122"/>
                <a:ea typeface="FangSong" charset="-122"/>
                <a:cs typeface="FangSong" charset="-122"/>
              </a:rPr>
              <a:t>查准率</a:t>
            </a:r>
            <a:r>
              <a:rPr lang="zh-CN" altLang="en-US" sz="2400" dirty="0">
                <a:latin typeface="FangSong" charset="-122"/>
                <a:ea typeface="FangSong" charset="-122"/>
                <a:cs typeface="FangSong" charset="-122"/>
              </a:rPr>
              <a:t>高时，查全率往往偏低；</a:t>
            </a:r>
            <a:endParaRPr lang="en-US" altLang="zh-CN" sz="2400" dirty="0">
              <a:latin typeface="FangSong" charset="-122"/>
              <a:ea typeface="FangSong" charset="-122"/>
              <a:cs typeface="FangSong" charset="-122"/>
            </a:endParaRPr>
          </a:p>
          <a:p>
            <a:pPr marL="12700"/>
            <a:r>
              <a:rPr lang="zh-CN" altLang="en-US" sz="24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zh-CN" altLang="en-US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提高</a:t>
            </a:r>
            <a:r>
              <a:rPr lang="en-US" altLang="zh-CN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precision</a:t>
            </a:r>
            <a:r>
              <a:rPr lang="zh-CN" altLang="en-US" sz="2000" b="1" dirty="0">
                <a:solidFill>
                  <a:srgbClr val="0000FF"/>
                </a:solidFill>
                <a:latin typeface="FangSong" charset="-122"/>
                <a:ea typeface="FangSong" charset="-122"/>
                <a:cs typeface="FangSong" charset="-122"/>
              </a:rPr>
              <a:t>只挑选最有把握的样本</a:t>
            </a:r>
            <a:r>
              <a:rPr lang="zh-CN" altLang="en-US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，导致</a:t>
            </a:r>
            <a:r>
              <a:rPr lang="en-US" altLang="zh-CN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Recall</a:t>
            </a:r>
            <a:r>
              <a:rPr lang="zh-CN" altLang="en-US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低。</a:t>
            </a:r>
            <a:endParaRPr lang="en-US" altLang="zh-CN" sz="2000" dirty="0">
              <a:solidFill>
                <a:schemeClr val="tx2"/>
              </a:solidFill>
              <a:latin typeface="FangSong" charset="-122"/>
              <a:ea typeface="FangSong" charset="-122"/>
              <a:cs typeface="FangSong" charset="-122"/>
            </a:endParaRPr>
          </a:p>
          <a:p>
            <a:pPr marL="12700"/>
            <a:r>
              <a:rPr lang="en-US" altLang="zh-CN" sz="2400" dirty="0">
                <a:latin typeface="FangSong" charset="-122"/>
                <a:ea typeface="FangSong" charset="-122"/>
                <a:cs typeface="FangSong" charset="-122"/>
              </a:rPr>
              <a:t>2.</a:t>
            </a:r>
            <a:r>
              <a:rPr lang="zh-CN" altLang="en-US" sz="2400" dirty="0">
                <a:latin typeface="FangSong" charset="-122"/>
                <a:ea typeface="FangSong" charset="-122"/>
                <a:cs typeface="FangSong" charset="-122"/>
              </a:rPr>
              <a:t> 查全率高时，查准率往往偏低。</a:t>
            </a:r>
            <a:endParaRPr lang="en-US" altLang="zh-CN" sz="2400" dirty="0">
              <a:latin typeface="FangSong" charset="-122"/>
              <a:ea typeface="FangSong" charset="-122"/>
              <a:cs typeface="FangSong" charset="-122"/>
            </a:endParaRPr>
          </a:p>
          <a:p>
            <a:pPr marL="12700"/>
            <a:r>
              <a:rPr lang="zh-CN" altLang="en-US" sz="2400" dirty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lang="zh-CN" altLang="en-US" sz="2000" dirty="0">
                <a:solidFill>
                  <a:srgbClr val="0000FF"/>
                </a:solidFill>
                <a:latin typeface="FangSong" charset="-122"/>
                <a:ea typeface="FangSong" charset="-122"/>
                <a:cs typeface="FangSong" charset="-122"/>
              </a:rPr>
              <a:t>增加样本数</a:t>
            </a:r>
            <a:r>
              <a:rPr lang="zh-CN" altLang="en-US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可以提高</a:t>
            </a:r>
            <a:r>
              <a:rPr lang="en-US" altLang="zh-CN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Recall</a:t>
            </a:r>
            <a:r>
              <a:rPr lang="zh-CN" altLang="en-US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，导致</a:t>
            </a:r>
            <a:r>
              <a:rPr lang="en-US" altLang="zh-CN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Precision</a:t>
            </a:r>
            <a:r>
              <a:rPr lang="zh-CN" altLang="en-US" sz="2000" dirty="0">
                <a:solidFill>
                  <a:schemeClr val="tx2"/>
                </a:solidFill>
                <a:latin typeface="FangSong" charset="-122"/>
                <a:ea typeface="FangSong" charset="-122"/>
                <a:cs typeface="FangSong" charset="-122"/>
              </a:rPr>
              <a:t>变低。</a:t>
            </a:r>
          </a:p>
        </p:txBody>
      </p:sp>
      <p:sp>
        <p:nvSpPr>
          <p:cNvPr id="10" name="矩形 9"/>
          <p:cNvSpPr/>
          <p:nvPr/>
        </p:nvSpPr>
        <p:spPr>
          <a:xfrm>
            <a:off x="1790700" y="2312785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r>
              <a:rPr lang="zh-CN" altLang="en-US" sz="2400" dirty="0">
                <a:latin typeface="Wingdings"/>
                <a:cs typeface="Wingdings"/>
              </a:rPr>
              <a:t></a:t>
            </a:r>
            <a:r>
              <a:rPr lang="zh-CN" altLang="en-US" sz="2400" spc="-1430" dirty="0">
                <a:latin typeface="Wingdings"/>
                <a:cs typeface="Wingdings"/>
              </a:rPr>
              <a:t> </a:t>
            </a:r>
            <a:r>
              <a:rPr lang="zh-CN" altLang="en-US" sz="2400" dirty="0">
                <a:latin typeface="FangSong"/>
                <a:cs typeface="FangSong"/>
              </a:rPr>
              <a:t>查全率</a:t>
            </a:r>
            <a:r>
              <a:rPr lang="en-US" altLang="zh-CN" sz="2400" dirty="0">
                <a:latin typeface="FangSong"/>
                <a:cs typeface="FangSong"/>
              </a:rPr>
              <a:t>(</a:t>
            </a:r>
            <a:r>
              <a:rPr lang="zh-CN" altLang="en-US" sz="2400" dirty="0">
                <a:latin typeface="FangSong"/>
                <a:cs typeface="FangSong"/>
              </a:rPr>
              <a:t>召回率，</a:t>
            </a:r>
            <a:r>
              <a:rPr lang="en-US" altLang="zh-CN" sz="2400" dirty="0">
                <a:latin typeface="FangSong"/>
                <a:cs typeface="FangSong"/>
              </a:rPr>
              <a:t>Recall)</a:t>
            </a:r>
            <a:r>
              <a:rPr lang="zh-CN" altLang="en-US" sz="2400" dirty="0">
                <a:latin typeface="FangSong"/>
                <a:cs typeface="FangSong"/>
              </a:rPr>
              <a:t>：</a:t>
            </a:r>
            <a:r>
              <a:rPr lang="en-US" altLang="zh-CN" sz="2400" dirty="0"/>
              <a:t>Recall</a:t>
            </a:r>
            <a:r>
              <a:rPr lang="zh-CN" altLang="en-US" sz="2400" dirty="0"/>
              <a:t> 是</a:t>
            </a:r>
            <a:r>
              <a:rPr lang="zh-CN" altLang="en-US" sz="2400" dirty="0">
                <a:solidFill>
                  <a:srgbClr val="FF0000"/>
                </a:solidFill>
              </a:rPr>
              <a:t>覆盖面</a:t>
            </a:r>
            <a:r>
              <a:rPr lang="zh-CN" altLang="en-US" sz="2400" dirty="0"/>
              <a:t>的度量，</a:t>
            </a:r>
            <a:r>
              <a:rPr lang="zh-CN" altLang="en-US" sz="2400" dirty="0">
                <a:solidFill>
                  <a:srgbClr val="C00000"/>
                </a:solidFill>
              </a:rPr>
              <a:t>度量有多个正例被分为正例</a:t>
            </a:r>
            <a:r>
              <a:rPr lang="zh-CN" altLang="en-US" sz="2400" dirty="0"/>
              <a:t>。（</a:t>
            </a:r>
            <a:r>
              <a:rPr lang="zh-CN" altLang="en-US" sz="2400" dirty="0">
                <a:solidFill>
                  <a:srgbClr val="C00000"/>
                </a:solidFill>
              </a:rPr>
              <a:t>真实情况中被预测中的正例</a:t>
            </a:r>
            <a:r>
              <a:rPr lang="zh-CN" altLang="en-US" sz="2400" dirty="0"/>
              <a:t>）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477000" y="3143782"/>
            <a:ext cx="3886200" cy="219021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9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-</a:t>
            </a:r>
            <a:r>
              <a:rPr lang="en-US" dirty="0"/>
              <a:t>R</a:t>
            </a:r>
            <a:r>
              <a:rPr lang="zh-CN" altLang="en-US" dirty="0"/>
              <a:t>图</a:t>
            </a:r>
            <a:r>
              <a:rPr lang="en-US" altLang="zh-CN" dirty="0"/>
              <a:t>, </a:t>
            </a:r>
            <a:r>
              <a:rPr lang="en-US" dirty="0"/>
              <a:t>BEP</a:t>
            </a:r>
            <a:r>
              <a:rPr lang="en-US" altLang="zh-CN" dirty="0"/>
              <a:t>(Break-Even Point)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1604772" y="1926335"/>
            <a:ext cx="5280660" cy="444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900166" y="2078733"/>
            <a:ext cx="6724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Verdana"/>
                <a:cs typeface="Verdana"/>
              </a:rPr>
              <a:t>(BEP)</a:t>
            </a:r>
            <a:endParaRPr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48728" y="2007108"/>
            <a:ext cx="3054350" cy="1708785"/>
          </a:xfrm>
          <a:custGeom>
            <a:avLst/>
            <a:gdLst/>
            <a:ahLst/>
            <a:cxnLst/>
            <a:rect l="l" t="t" r="r" b="b"/>
            <a:pathLst>
              <a:path w="3054350" h="1708785">
                <a:moveTo>
                  <a:pt x="0" y="1708404"/>
                </a:moveTo>
                <a:lnTo>
                  <a:pt x="3054096" y="1708404"/>
                </a:lnTo>
                <a:lnTo>
                  <a:pt x="3054096" y="0"/>
                </a:lnTo>
                <a:lnTo>
                  <a:pt x="0" y="0"/>
                </a:lnTo>
                <a:lnTo>
                  <a:pt x="0" y="170840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40421" y="2092955"/>
            <a:ext cx="94157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spc="-10">
                <a:latin typeface="Verdana"/>
                <a:cs typeface="Verdana"/>
              </a:rPr>
              <a:t>P</a:t>
            </a:r>
            <a:r>
              <a:rPr lang="en-US" altLang="zh-CN" spc="-10">
                <a:latin typeface="Verdana"/>
                <a:cs typeface="Verdana"/>
              </a:rPr>
              <a:t>-</a:t>
            </a:r>
            <a:r>
              <a:rPr spc="-5">
                <a:latin typeface="Verdana"/>
                <a:cs typeface="Verdana"/>
              </a:rPr>
              <a:t>R</a:t>
            </a:r>
            <a:r>
              <a:rPr dirty="0">
                <a:latin typeface="FangSong"/>
                <a:cs typeface="FangSong"/>
              </a:rPr>
              <a:t>图：</a:t>
            </a:r>
            <a:endParaRPr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0421" y="2443477"/>
            <a:ext cx="2962657" cy="977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286385" algn="l"/>
              </a:tabLst>
            </a:pPr>
            <a:r>
              <a:rPr dirty="0">
                <a:latin typeface="Arial"/>
                <a:cs typeface="Arial"/>
              </a:rPr>
              <a:t>•	</a:t>
            </a:r>
            <a:r>
              <a:rPr dirty="0">
                <a:latin typeface="FangSong"/>
                <a:cs typeface="FangSong"/>
              </a:rPr>
              <a:t>学习器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spc="-15" dirty="0">
                <a:latin typeface="Verdana"/>
                <a:cs typeface="Verdana"/>
              </a:rPr>
              <a:t>A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FangSong"/>
                <a:cs typeface="FangSong"/>
              </a:rPr>
              <a:t>优于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dirty="0">
                <a:latin typeface="FangSong"/>
                <a:cs typeface="FangSong"/>
              </a:rPr>
              <a:t>学习器</a:t>
            </a:r>
            <a:r>
              <a:rPr spc="-254" dirty="0">
                <a:latin typeface="FangSong"/>
                <a:cs typeface="FangSong"/>
              </a:rPr>
              <a:t> </a:t>
            </a:r>
            <a:r>
              <a:rPr dirty="0">
                <a:latin typeface="Verdana"/>
                <a:cs typeface="Verdana"/>
              </a:rPr>
              <a:t>C</a:t>
            </a:r>
          </a:p>
          <a:p>
            <a:pPr>
              <a:spcBef>
                <a:spcPts val="600"/>
              </a:spcBef>
              <a:tabLst>
                <a:tab pos="286385" algn="l"/>
              </a:tabLst>
            </a:pPr>
            <a:r>
              <a:rPr dirty="0">
                <a:latin typeface="Arial"/>
                <a:cs typeface="Arial"/>
              </a:rPr>
              <a:t>•	</a:t>
            </a:r>
            <a:r>
              <a:rPr spc="-5" dirty="0">
                <a:latin typeface="FangSong"/>
                <a:cs typeface="FangSong"/>
              </a:rPr>
              <a:t>学习</a:t>
            </a:r>
            <a:r>
              <a:rPr dirty="0">
                <a:latin typeface="FangSong"/>
                <a:cs typeface="FangSong"/>
              </a:rPr>
              <a:t>器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dirty="0">
                <a:latin typeface="Verdana"/>
                <a:cs typeface="Verdana"/>
              </a:rPr>
              <a:t>B </a:t>
            </a:r>
            <a:r>
              <a:rPr spc="-5" dirty="0">
                <a:latin typeface="FangSong"/>
                <a:cs typeface="FangSong"/>
              </a:rPr>
              <a:t>优</a:t>
            </a:r>
            <a:r>
              <a:rPr dirty="0">
                <a:latin typeface="FangSong"/>
                <a:cs typeface="FangSong"/>
              </a:rPr>
              <a:t>于</a:t>
            </a:r>
            <a:r>
              <a:rPr spc="-270" dirty="0">
                <a:latin typeface="FangSong"/>
                <a:cs typeface="FangSong"/>
              </a:rPr>
              <a:t> </a:t>
            </a:r>
            <a:r>
              <a:rPr spc="-5" dirty="0">
                <a:latin typeface="FangSong"/>
                <a:cs typeface="FangSong"/>
              </a:rPr>
              <a:t>学习</a:t>
            </a:r>
            <a:r>
              <a:rPr dirty="0">
                <a:latin typeface="FangSong"/>
                <a:cs typeface="FangSong"/>
              </a:rPr>
              <a:t>器</a:t>
            </a:r>
            <a:r>
              <a:rPr spc="-254" dirty="0">
                <a:latin typeface="FangSong"/>
                <a:cs typeface="FangSong"/>
              </a:rPr>
              <a:t> </a:t>
            </a:r>
            <a:r>
              <a:rPr dirty="0">
                <a:latin typeface="Verdana"/>
                <a:cs typeface="Verdana"/>
              </a:rPr>
              <a:t>C</a:t>
            </a:r>
          </a:p>
          <a:p>
            <a:pPr>
              <a:lnSpc>
                <a:spcPts val="2140"/>
              </a:lnSpc>
              <a:spcBef>
                <a:spcPts val="600"/>
              </a:spcBef>
              <a:tabLst>
                <a:tab pos="286385" algn="l"/>
                <a:tab pos="1370330" algn="l"/>
              </a:tabLst>
            </a:pPr>
            <a:r>
              <a:rPr dirty="0">
                <a:latin typeface="Arial"/>
                <a:cs typeface="Arial"/>
              </a:rPr>
              <a:t>•	</a:t>
            </a:r>
            <a:r>
              <a:rPr dirty="0">
                <a:latin typeface="FangSong"/>
                <a:cs typeface="FangSong"/>
              </a:rPr>
              <a:t>学习器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spc="-15" dirty="0">
                <a:latin typeface="Verdana"/>
                <a:cs typeface="Verdana"/>
              </a:rPr>
              <a:t>A</a:t>
            </a:r>
            <a:r>
              <a:rPr dirty="0">
                <a:latin typeface="Verdana"/>
                <a:cs typeface="Verdana"/>
              </a:rPr>
              <a:t>	</a:t>
            </a:r>
            <a:r>
              <a:rPr spc="-5" dirty="0">
                <a:latin typeface="Verdana"/>
                <a:cs typeface="Verdana"/>
              </a:rPr>
              <a:t>?</a:t>
            </a:r>
            <a:r>
              <a:rPr dirty="0">
                <a:latin typeface="Verdana"/>
                <a:cs typeface="Verdana"/>
              </a:rPr>
              <a:t>?</a:t>
            </a:r>
            <a:r>
              <a:rPr spc="15" dirty="0">
                <a:latin typeface="Verdana"/>
                <a:cs typeface="Verdana"/>
              </a:rPr>
              <a:t> </a:t>
            </a:r>
            <a:r>
              <a:rPr lang="zh-CN" altLang="en-US" spc="15" dirty="0">
                <a:latin typeface="Verdana"/>
                <a:cs typeface="Verdana"/>
              </a:rPr>
              <a:t> </a:t>
            </a:r>
            <a:r>
              <a:rPr dirty="0">
                <a:latin typeface="FangSong"/>
                <a:cs typeface="FangSong"/>
              </a:rPr>
              <a:t>学习器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spc="-15" dirty="0">
                <a:latin typeface="Verdana"/>
                <a:cs typeface="Verdana"/>
              </a:rPr>
              <a:t>B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2444" y="4329685"/>
            <a:ext cx="3055620" cy="1615827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/>
            <a:r>
              <a:rPr dirty="0">
                <a:latin typeface="Verdana"/>
                <a:cs typeface="Verdana"/>
              </a:rPr>
              <a:t>BE</a:t>
            </a:r>
            <a:r>
              <a:rPr spc="-10" dirty="0">
                <a:latin typeface="Verdana"/>
                <a:cs typeface="Verdana"/>
              </a:rPr>
              <a:t>P</a:t>
            </a:r>
            <a:r>
              <a:rPr lang="zh-CN" altLang="en-US" spc="-10" dirty="0">
                <a:latin typeface="Verdana"/>
                <a:cs typeface="Verdana"/>
              </a:rPr>
              <a:t>：</a:t>
            </a:r>
            <a:r>
              <a:rPr lang="zh-CN" altLang="en-US" b="1" spc="-10" dirty="0">
                <a:solidFill>
                  <a:srgbClr val="0000FF"/>
                </a:solidFill>
                <a:latin typeface="Verdana"/>
                <a:cs typeface="Verdana"/>
              </a:rPr>
              <a:t>平衡点</a:t>
            </a:r>
            <a:r>
              <a:rPr lang="en-US" altLang="zh-CN" spc="-10" dirty="0">
                <a:latin typeface="Verdana"/>
                <a:cs typeface="Verdana"/>
              </a:rPr>
              <a:t>(Break-Even</a:t>
            </a:r>
            <a:r>
              <a:rPr lang="zh-CN" altLang="en-US" spc="-10" dirty="0">
                <a:latin typeface="Verdana"/>
                <a:cs typeface="Verdana"/>
              </a:rPr>
              <a:t> </a:t>
            </a:r>
            <a:r>
              <a:rPr lang="en-US" altLang="zh-CN" spc="-10" dirty="0">
                <a:latin typeface="Verdana"/>
                <a:cs typeface="Verdana"/>
              </a:rPr>
              <a:t>Point)</a:t>
            </a:r>
            <a:r>
              <a:rPr lang="zh-CN" altLang="en-US" spc="-10" dirty="0">
                <a:latin typeface="Verdana"/>
                <a:cs typeface="Verdana"/>
              </a:rPr>
              <a:t>，</a:t>
            </a:r>
            <a:r>
              <a:rPr lang="en-US" altLang="zh-CN" b="1" spc="-1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lang="zh-CN" altLang="en-US" b="1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lang="en-US" altLang="zh-CN" b="1" spc="-10" dirty="0">
                <a:solidFill>
                  <a:srgbClr val="FF0000"/>
                </a:solidFill>
                <a:latin typeface="Verdana"/>
                <a:cs typeface="Verdana"/>
              </a:rPr>
              <a:t>=</a:t>
            </a:r>
            <a:r>
              <a:rPr lang="zh-CN" altLang="en-US" b="1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lang="en-US" altLang="zh-CN" b="1" spc="-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lang="zh-CN" altLang="en-US" b="1" spc="-10" dirty="0">
                <a:solidFill>
                  <a:srgbClr val="FF0000"/>
                </a:solidFill>
                <a:latin typeface="Verdana"/>
                <a:cs typeface="Verdana"/>
              </a:rPr>
              <a:t>时的取值</a:t>
            </a:r>
            <a:r>
              <a:rPr dirty="0">
                <a:latin typeface="FangSong"/>
                <a:cs typeface="FangSong"/>
              </a:rPr>
              <a:t>：</a:t>
            </a:r>
          </a:p>
          <a:p>
            <a:pPr marL="87630">
              <a:spcBef>
                <a:spcPts val="600"/>
              </a:spcBef>
              <a:tabLst>
                <a:tab pos="374015" algn="l"/>
              </a:tabLst>
            </a:pPr>
            <a:r>
              <a:rPr lang="en-US" altLang="zh-CN" dirty="0">
                <a:latin typeface="Arial"/>
                <a:cs typeface="Arial"/>
              </a:rPr>
              <a:t>•	</a:t>
            </a:r>
            <a:r>
              <a:rPr lang="zh-CN" altLang="en-US" dirty="0">
                <a:latin typeface="FangSong"/>
                <a:cs typeface="FangSong"/>
              </a:rPr>
              <a:t>学习器</a:t>
            </a:r>
            <a:r>
              <a:rPr lang="zh-CN" altLang="en-US" spc="-265" dirty="0">
                <a:latin typeface="FangSong"/>
                <a:cs typeface="FangSong"/>
              </a:rPr>
              <a:t> </a:t>
            </a:r>
            <a:r>
              <a:rPr lang="en-US" altLang="zh-CN" spc="-15" dirty="0">
                <a:latin typeface="Verdana"/>
                <a:cs typeface="Verdana"/>
              </a:rPr>
              <a:t>A</a:t>
            </a:r>
            <a:r>
              <a:rPr lang="zh-CN" altLang="en-US" spc="-5" dirty="0">
                <a:latin typeface="Verdana"/>
                <a:cs typeface="Verdana"/>
              </a:rPr>
              <a:t> </a:t>
            </a:r>
            <a:r>
              <a:rPr lang="zh-CN" altLang="en-US" dirty="0">
                <a:latin typeface="FangSong"/>
                <a:cs typeface="FangSong"/>
              </a:rPr>
              <a:t>优于</a:t>
            </a:r>
            <a:r>
              <a:rPr lang="zh-CN" altLang="en-US" spc="-265" dirty="0">
                <a:latin typeface="FangSong"/>
                <a:cs typeface="FangSong"/>
              </a:rPr>
              <a:t> </a:t>
            </a:r>
            <a:r>
              <a:rPr lang="zh-CN" altLang="en-US" dirty="0">
                <a:latin typeface="FangSong"/>
                <a:cs typeface="FangSong"/>
              </a:rPr>
              <a:t>学习器</a:t>
            </a:r>
            <a:r>
              <a:rPr lang="zh-CN" altLang="en-US" spc="-254" dirty="0">
                <a:latin typeface="FangSong"/>
                <a:cs typeface="FangSong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C</a:t>
            </a:r>
          </a:p>
          <a:p>
            <a:pPr marL="87630">
              <a:spcBef>
                <a:spcPts val="600"/>
              </a:spcBef>
              <a:tabLst>
                <a:tab pos="374015" algn="l"/>
              </a:tabLst>
            </a:pPr>
            <a:r>
              <a:rPr dirty="0">
                <a:latin typeface="Arial"/>
                <a:cs typeface="Arial"/>
              </a:rPr>
              <a:t>•	</a:t>
            </a:r>
            <a:r>
              <a:rPr dirty="0">
                <a:latin typeface="FangSong"/>
                <a:cs typeface="FangSong"/>
              </a:rPr>
              <a:t>学习器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spc="-15" dirty="0">
                <a:latin typeface="Verdana"/>
                <a:cs typeface="Verdana"/>
              </a:rPr>
              <a:t>B</a:t>
            </a:r>
            <a:r>
              <a:rPr dirty="0">
                <a:latin typeface="Verdana"/>
                <a:cs typeface="Verdana"/>
              </a:rPr>
              <a:t> </a:t>
            </a:r>
            <a:r>
              <a:rPr dirty="0">
                <a:latin typeface="FangSong"/>
                <a:cs typeface="FangSong"/>
              </a:rPr>
              <a:t>优于</a:t>
            </a:r>
            <a:r>
              <a:rPr spc="-265" dirty="0">
                <a:latin typeface="FangSong"/>
                <a:cs typeface="FangSong"/>
              </a:rPr>
              <a:t> </a:t>
            </a:r>
            <a:r>
              <a:rPr dirty="0" err="1">
                <a:latin typeface="FangSong"/>
                <a:cs typeface="FangSong"/>
              </a:rPr>
              <a:t>学习器</a:t>
            </a:r>
            <a:r>
              <a:rPr spc="-254" dirty="0">
                <a:latin typeface="FangSong"/>
                <a:cs typeface="FangSong"/>
              </a:rPr>
              <a:t> </a:t>
            </a:r>
            <a:r>
              <a:rPr dirty="0">
                <a:latin typeface="Verdana"/>
                <a:cs typeface="Verdana"/>
              </a:rPr>
              <a:t>C</a:t>
            </a:r>
            <a:endParaRPr lang="en-US" altLang="zh-CN" dirty="0">
              <a:latin typeface="Verdana"/>
              <a:cs typeface="Verdana"/>
            </a:endParaRPr>
          </a:p>
          <a:p>
            <a:pPr marL="87630">
              <a:spcBef>
                <a:spcPts val="600"/>
              </a:spcBef>
              <a:tabLst>
                <a:tab pos="374015" algn="l"/>
              </a:tabLst>
            </a:pPr>
            <a:r>
              <a:rPr lang="en-US" altLang="zh-CN" dirty="0">
                <a:latin typeface="Arial"/>
                <a:cs typeface="Arial"/>
              </a:rPr>
              <a:t>•	</a:t>
            </a:r>
            <a:r>
              <a:rPr lang="zh-CN" altLang="en-US" dirty="0">
                <a:latin typeface="FangSong"/>
                <a:cs typeface="FangSong"/>
              </a:rPr>
              <a:t>学习器</a:t>
            </a:r>
            <a:r>
              <a:rPr lang="zh-CN" altLang="en-US" spc="-265" dirty="0">
                <a:latin typeface="FangSong"/>
                <a:cs typeface="FangSong"/>
              </a:rPr>
              <a:t> </a:t>
            </a:r>
            <a:r>
              <a:rPr lang="en-US" altLang="zh-CN" spc="-15" dirty="0">
                <a:cs typeface="Verdana"/>
              </a:rPr>
              <a:t>A</a:t>
            </a:r>
            <a:r>
              <a:rPr lang="zh-CN" altLang="en-US" spc="-5" dirty="0">
                <a:cs typeface="Verdana"/>
              </a:rPr>
              <a:t> </a:t>
            </a:r>
            <a:r>
              <a:rPr lang="zh-CN" altLang="en-US" dirty="0">
                <a:latin typeface="FangSong"/>
                <a:cs typeface="FangSong"/>
              </a:rPr>
              <a:t>优于</a:t>
            </a:r>
            <a:r>
              <a:rPr lang="zh-CN" altLang="en-US" spc="-265" dirty="0">
                <a:latin typeface="FangSong"/>
                <a:cs typeface="FangSong"/>
              </a:rPr>
              <a:t> </a:t>
            </a:r>
            <a:r>
              <a:rPr lang="zh-CN" altLang="en-US" dirty="0">
                <a:latin typeface="FangSong"/>
                <a:cs typeface="FangSong"/>
              </a:rPr>
              <a:t>学习器</a:t>
            </a:r>
            <a:r>
              <a:rPr lang="zh-CN" altLang="en-US" spc="-254" dirty="0">
                <a:latin typeface="FangSong"/>
                <a:cs typeface="FangSong"/>
              </a:rPr>
              <a:t> </a:t>
            </a:r>
            <a:r>
              <a:rPr lang="en-US" altLang="zh-CN" spc="-15" dirty="0">
                <a:cs typeface="Verdana"/>
              </a:rPr>
              <a:t>B</a:t>
            </a:r>
            <a:endParaRPr lang="zh-CN" altLang="en-US" dirty="0"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9665" y="961547"/>
            <a:ext cx="815873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400" dirty="0">
                <a:latin typeface="FangSong"/>
                <a:cs typeface="FangSong"/>
              </a:rPr>
              <a:t>根据学</a:t>
            </a:r>
            <a:r>
              <a:rPr sz="2400" spc="-15" dirty="0">
                <a:latin typeface="FangSong"/>
                <a:cs typeface="FangSong"/>
              </a:rPr>
              <a:t>习</a:t>
            </a:r>
            <a:r>
              <a:rPr sz="2400" dirty="0">
                <a:latin typeface="FangSong"/>
                <a:cs typeface="FangSong"/>
              </a:rPr>
              <a:t>器</a:t>
            </a:r>
            <a:r>
              <a:rPr sz="2400" spc="-15" dirty="0">
                <a:latin typeface="FangSong"/>
                <a:cs typeface="FangSong"/>
              </a:rPr>
              <a:t>的</a:t>
            </a:r>
            <a:r>
              <a:rPr sz="2400" dirty="0">
                <a:latin typeface="FangSong"/>
                <a:cs typeface="FangSong"/>
              </a:rPr>
              <a:t>预测结</a:t>
            </a:r>
            <a:r>
              <a:rPr sz="2400" spc="-15" dirty="0">
                <a:latin typeface="FangSong"/>
                <a:cs typeface="FangSong"/>
              </a:rPr>
              <a:t>果</a:t>
            </a:r>
            <a:r>
              <a:rPr sz="2400" b="1" dirty="0">
                <a:solidFill>
                  <a:schemeClr val="tx2"/>
                </a:solidFill>
                <a:latin typeface="FangSong"/>
                <a:cs typeface="FangSong"/>
              </a:rPr>
              <a:t>按</a:t>
            </a:r>
            <a:r>
              <a:rPr sz="2400" b="1" spc="-15" dirty="0">
                <a:solidFill>
                  <a:schemeClr val="tx2"/>
                </a:solidFill>
                <a:latin typeface="FangSong"/>
                <a:cs typeface="FangSong"/>
              </a:rPr>
              <a:t>正</a:t>
            </a:r>
            <a:r>
              <a:rPr sz="2400" b="1" dirty="0">
                <a:solidFill>
                  <a:schemeClr val="tx2"/>
                </a:solidFill>
                <a:latin typeface="FangSong"/>
                <a:cs typeface="FangSong"/>
              </a:rPr>
              <a:t>例可能</a:t>
            </a:r>
            <a:r>
              <a:rPr sz="2400" b="1" spc="-15" dirty="0">
                <a:solidFill>
                  <a:schemeClr val="tx2"/>
                </a:solidFill>
                <a:latin typeface="FangSong"/>
                <a:cs typeface="FangSong"/>
              </a:rPr>
              <a:t>性</a:t>
            </a:r>
            <a:r>
              <a:rPr sz="2400" b="1" dirty="0">
                <a:solidFill>
                  <a:schemeClr val="tx2"/>
                </a:solidFill>
                <a:latin typeface="FangSong"/>
                <a:cs typeface="FangSong"/>
              </a:rPr>
              <a:t>大</a:t>
            </a:r>
            <a:r>
              <a:rPr sz="2400" b="1" spc="-15" dirty="0">
                <a:solidFill>
                  <a:schemeClr val="tx2"/>
                </a:solidFill>
                <a:latin typeface="FangSong"/>
                <a:cs typeface="FangSong"/>
              </a:rPr>
              <a:t>小</a:t>
            </a:r>
            <a:r>
              <a:rPr sz="2400" b="1" dirty="0">
                <a:solidFill>
                  <a:schemeClr val="tx2"/>
                </a:solidFill>
                <a:latin typeface="FangSong"/>
                <a:cs typeface="FangSong"/>
              </a:rPr>
              <a:t>对样例进行排</a:t>
            </a:r>
            <a:r>
              <a:rPr sz="2400" b="1" spc="-15" dirty="0">
                <a:solidFill>
                  <a:schemeClr val="tx2"/>
                </a:solidFill>
                <a:latin typeface="FangSong"/>
                <a:cs typeface="FangSong"/>
              </a:rPr>
              <a:t>序</a:t>
            </a:r>
            <a:r>
              <a:rPr sz="2400" dirty="0">
                <a:latin typeface="FangSong"/>
                <a:cs typeface="FangSong"/>
              </a:rPr>
              <a:t>，</a:t>
            </a:r>
            <a:r>
              <a:rPr sz="2400" b="1" spc="-15" dirty="0">
                <a:solidFill>
                  <a:srgbClr val="FF0000"/>
                </a:solidFill>
                <a:latin typeface="FangSong"/>
                <a:cs typeface="FangSong"/>
              </a:rPr>
              <a:t>并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逐个把</a:t>
            </a:r>
            <a:r>
              <a:rPr sz="2400" b="1" spc="-15" dirty="0">
                <a:solidFill>
                  <a:srgbClr val="FF0000"/>
                </a:solidFill>
                <a:latin typeface="FangSong"/>
                <a:cs typeface="FangSong"/>
              </a:rPr>
              <a:t>样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本</a:t>
            </a:r>
            <a:r>
              <a:rPr sz="2400" b="1" spc="-15" dirty="0">
                <a:solidFill>
                  <a:srgbClr val="FF0000"/>
                </a:solidFill>
                <a:latin typeface="FangSong"/>
                <a:cs typeface="FangSong"/>
              </a:rPr>
              <a:t>作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为正例</a:t>
            </a:r>
            <a:r>
              <a:rPr sz="2400" b="1" spc="-15" dirty="0">
                <a:solidFill>
                  <a:srgbClr val="FF0000"/>
                </a:solidFill>
                <a:latin typeface="FangSong"/>
                <a:cs typeface="FangSong"/>
              </a:rPr>
              <a:t>进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行</a:t>
            </a:r>
            <a:r>
              <a:rPr sz="2400" b="1" spc="-15" dirty="0">
                <a:solidFill>
                  <a:srgbClr val="FF0000"/>
                </a:solidFill>
                <a:latin typeface="FangSong"/>
                <a:cs typeface="FangSong"/>
              </a:rPr>
              <a:t>预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测</a:t>
            </a:r>
          </a:p>
        </p:txBody>
      </p:sp>
    </p:spTree>
    <p:extLst>
      <p:ext uri="{BB962C8B-B14F-4D97-AF65-F5344CB8AC3E}">
        <p14:creationId xmlns:p14="http://schemas.microsoft.com/office/powerpoint/2010/main" val="3018311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142628" y="1632417"/>
            <a:ext cx="4079748" cy="716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44038" y="2537296"/>
            <a:ext cx="81534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400" dirty="0">
                <a:latin typeface="Verdana"/>
                <a:cs typeface="Verdana"/>
              </a:rPr>
              <a:t>F1</a:t>
            </a:r>
            <a:r>
              <a:rPr lang="zh-CN" altLang="en-US" sz="2400" dirty="0">
                <a:latin typeface="Verdana"/>
                <a:cs typeface="Verdana"/>
              </a:rPr>
              <a:t>的一般形式</a:t>
            </a:r>
            <a:r>
              <a:rPr lang="en-US" altLang="zh-CN" sz="2400" dirty="0">
                <a:latin typeface="Verdana"/>
                <a:cs typeface="Verdana"/>
              </a:rPr>
              <a:t>F</a:t>
            </a:r>
            <a:r>
              <a:rPr lang="el-GR" altLang="zh-CN" sz="2400" baseline="-25000" dirty="0">
                <a:latin typeface="+mn-ea"/>
                <a:cs typeface="Symbol Tiger Expert" charset="2"/>
              </a:rPr>
              <a:t>β</a:t>
            </a:r>
            <a:r>
              <a:rPr lang="zh-CN" altLang="en-US" sz="2400" dirty="0">
                <a:latin typeface="Verdana"/>
                <a:cs typeface="Verdana"/>
              </a:rPr>
              <a:t>，</a:t>
            </a:r>
            <a:r>
              <a:rPr lang="zh-CN" altLang="en-US" sz="2400" dirty="0">
                <a:latin typeface="FangSong"/>
                <a:cs typeface="FangSong"/>
              </a:rPr>
              <a:t>表达</a:t>
            </a:r>
            <a:r>
              <a:rPr sz="2400" dirty="0">
                <a:latin typeface="FangSong"/>
                <a:cs typeface="FangSong"/>
              </a:rPr>
              <a:t>对查准率</a:t>
            </a:r>
            <a:r>
              <a:rPr sz="2400" dirty="0">
                <a:latin typeface="Verdana"/>
                <a:cs typeface="Verdana"/>
              </a:rPr>
              <a:t>/</a:t>
            </a:r>
            <a:r>
              <a:rPr sz="2400" dirty="0">
                <a:latin typeface="FangSong"/>
                <a:cs typeface="FangSong"/>
              </a:rPr>
              <a:t>查全率有</a:t>
            </a:r>
            <a:r>
              <a:rPr sz="2400" b="1" dirty="0">
                <a:solidFill>
                  <a:srgbClr val="FF0000"/>
                </a:solidFill>
                <a:latin typeface="FangSong"/>
                <a:cs typeface="FangSong"/>
              </a:rPr>
              <a:t>不同偏好</a:t>
            </a:r>
            <a:r>
              <a:rPr lang="en-US" altLang="zh-CN" sz="2400" b="1" dirty="0">
                <a:solidFill>
                  <a:srgbClr val="FF0000"/>
                </a:solidFill>
                <a:latin typeface="FangSong"/>
                <a:cs typeface="FangSong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FangSong"/>
                <a:cs typeface="FangSong"/>
              </a:rPr>
              <a:t>相对重要性</a:t>
            </a:r>
            <a:r>
              <a:rPr lang="en-US" altLang="zh-CN" sz="2400" b="1" dirty="0">
                <a:solidFill>
                  <a:srgbClr val="FF0000"/>
                </a:solidFill>
                <a:latin typeface="FangSong"/>
                <a:cs typeface="FangSong"/>
              </a:rPr>
              <a:t>)</a:t>
            </a:r>
            <a:r>
              <a:rPr sz="2400" dirty="0">
                <a:latin typeface="FangSong"/>
                <a:cs typeface="FangSong"/>
              </a:rPr>
              <a:t>：</a:t>
            </a:r>
          </a:p>
        </p:txBody>
      </p:sp>
      <p:sp>
        <p:nvSpPr>
          <p:cNvPr id="5" name="object 5"/>
          <p:cNvSpPr/>
          <p:nvPr/>
        </p:nvSpPr>
        <p:spPr>
          <a:xfrm>
            <a:off x="3252627" y="3217845"/>
            <a:ext cx="2770630" cy="630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3020" y="3926173"/>
            <a:ext cx="7048500" cy="393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52600" y="1178718"/>
            <a:ext cx="8686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比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000" spc="-10" dirty="0">
                <a:latin typeface="Verdana"/>
                <a:cs typeface="Verdana"/>
              </a:rPr>
              <a:t>B</a:t>
            </a:r>
            <a:r>
              <a:rPr sz="2000" spc="-5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P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更常用的</a:t>
            </a:r>
            <a:r>
              <a:rPr sz="2400" spc="-505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F1 </a:t>
            </a:r>
            <a:r>
              <a:rPr sz="2400" dirty="0" err="1">
                <a:latin typeface="FangSong"/>
                <a:cs typeface="FangSong"/>
              </a:rPr>
              <a:t>度量</a:t>
            </a:r>
            <a:r>
              <a:rPr lang="zh-Hans" altLang="en-US" sz="2400" dirty="0">
                <a:latin typeface="FangSong"/>
                <a:cs typeface="FangSong"/>
              </a:rPr>
              <a:t> </a:t>
            </a:r>
            <a:r>
              <a:rPr lang="en-US" altLang="zh-CN" sz="2400" dirty="0">
                <a:latin typeface="FangSong"/>
                <a:cs typeface="FangSong"/>
              </a:rPr>
              <a:t>—</a:t>
            </a:r>
            <a:r>
              <a:rPr lang="zh-Hans" altLang="en-US" sz="2400" dirty="0"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P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R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的调和平均</a:t>
            </a:r>
            <a:r>
              <a:rPr lang="en-US" altLang="zh-CN" sz="2400" dirty="0">
                <a:latin typeface="FangSong"/>
                <a:cs typeface="FangSong"/>
              </a:rPr>
              <a:t>(harmonic</a:t>
            </a:r>
            <a:r>
              <a:rPr lang="zh-CN" altLang="en-US" sz="2400" dirty="0">
                <a:latin typeface="FangSong"/>
                <a:cs typeface="FangSong"/>
              </a:rPr>
              <a:t> </a:t>
            </a:r>
            <a:r>
              <a:rPr lang="en-US" altLang="zh-CN" sz="2400" dirty="0">
                <a:latin typeface="FangSong"/>
                <a:cs typeface="FangSong"/>
              </a:rPr>
              <a:t>mean)</a:t>
            </a:r>
            <a:r>
              <a:rPr sz="2400" dirty="0">
                <a:latin typeface="FangSong"/>
                <a:cs typeface="FangSong"/>
              </a:rPr>
              <a:t>：</a:t>
            </a:r>
          </a:p>
        </p:txBody>
      </p:sp>
      <p:sp>
        <p:nvSpPr>
          <p:cNvPr id="8" name="object 4"/>
          <p:cNvSpPr txBox="1"/>
          <p:nvPr/>
        </p:nvSpPr>
        <p:spPr>
          <a:xfrm>
            <a:off x="1752600" y="4600243"/>
            <a:ext cx="81534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z="2400" dirty="0">
                <a:solidFill>
                  <a:srgbClr val="0000FF"/>
                </a:solidFill>
                <a:latin typeface="Verdana"/>
                <a:cs typeface="Verdana"/>
              </a:rPr>
              <a:t>推荐系统</a:t>
            </a:r>
            <a:r>
              <a:rPr lang="zh-CN" altLang="en-US" sz="2400" dirty="0">
                <a:latin typeface="Verdana"/>
                <a:cs typeface="Verdana"/>
              </a:rPr>
              <a:t>中，更希望推荐内容是用户感兴趣的</a:t>
            </a:r>
            <a:r>
              <a:rPr lang="en-US" altLang="zh-CN" sz="2400" dirty="0">
                <a:latin typeface="Verdana"/>
                <a:cs typeface="Verdana"/>
              </a:rPr>
              <a:t>--P</a:t>
            </a:r>
            <a:r>
              <a:rPr lang="zh-CN" altLang="en-US" sz="2400" dirty="0">
                <a:latin typeface="Verdana"/>
                <a:cs typeface="Verdana"/>
              </a:rPr>
              <a:t>更重要；</a:t>
            </a:r>
            <a:endParaRPr lang="en-US" altLang="zh-CN" sz="2400" dirty="0">
              <a:latin typeface="Verdana"/>
              <a:cs typeface="Verdana"/>
            </a:endParaRPr>
          </a:p>
          <a:p>
            <a:pPr marL="12700"/>
            <a:r>
              <a:rPr lang="zh-CN" altLang="en-US" sz="2400" dirty="0">
                <a:latin typeface="FangSong"/>
                <a:cs typeface="FangSong"/>
              </a:rPr>
              <a:t>逃犯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信息检索</a:t>
            </a:r>
            <a:r>
              <a:rPr lang="zh-CN" altLang="en-US" sz="2400" dirty="0">
                <a:latin typeface="FangSong"/>
                <a:cs typeface="FangSong"/>
              </a:rPr>
              <a:t>中，更希望尽可能少漏掉罪犯</a:t>
            </a:r>
            <a:r>
              <a:rPr lang="en-US" altLang="zh-CN" sz="2400" dirty="0">
                <a:latin typeface="FangSong"/>
                <a:cs typeface="FangSong"/>
              </a:rPr>
              <a:t>--</a:t>
            </a:r>
            <a:r>
              <a:rPr lang="en-US" altLang="zh-CN" sz="2400" dirty="0">
                <a:latin typeface="Verdana"/>
                <a:cs typeface="Verdana"/>
              </a:rPr>
              <a:t>R</a:t>
            </a:r>
            <a:r>
              <a:rPr lang="zh-CN" altLang="en-US" sz="2400" dirty="0">
                <a:latin typeface="FangSong"/>
                <a:cs typeface="FangSong"/>
              </a:rPr>
              <a:t>更重要。</a:t>
            </a:r>
            <a:endParaRPr sz="2400" dirty="0">
              <a:latin typeface="FangSong"/>
              <a:cs typeface="FangSong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681731"/>
            <a:ext cx="1818479" cy="609384"/>
          </a:xfrm>
          <a:prstGeom prst="rect">
            <a:avLst/>
          </a:prstGeom>
        </p:spPr>
      </p:pic>
      <p:sp>
        <p:nvSpPr>
          <p:cNvPr id="10" name="object 22"/>
          <p:cNvSpPr/>
          <p:nvPr/>
        </p:nvSpPr>
        <p:spPr>
          <a:xfrm>
            <a:off x="4013953" y="1827322"/>
            <a:ext cx="762000" cy="339006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0" y="152400"/>
                </a:moveTo>
                <a:lnTo>
                  <a:pt x="571500" y="152400"/>
                </a:lnTo>
                <a:lnTo>
                  <a:pt x="571500" y="0"/>
                </a:lnTo>
                <a:lnTo>
                  <a:pt x="762000" y="304800"/>
                </a:lnTo>
                <a:lnTo>
                  <a:pt x="571500" y="609600"/>
                </a:lnTo>
                <a:lnTo>
                  <a:pt x="5715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度量</a:t>
            </a:r>
          </a:p>
        </p:txBody>
      </p:sp>
    </p:spTree>
    <p:extLst>
      <p:ext uri="{BB962C8B-B14F-4D97-AF65-F5344CB8AC3E}">
        <p14:creationId xmlns:p14="http://schemas.microsoft.com/office/powerpoint/2010/main" val="26724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查准率 </a:t>
            </a:r>
            <a:r>
              <a:rPr lang="en-US" dirty="0"/>
              <a:t>vs. </a:t>
            </a:r>
            <a:r>
              <a:rPr lang="zh-CN" altLang="en-US" dirty="0"/>
              <a:t>查全率 </a:t>
            </a:r>
            <a:r>
              <a:rPr lang="en-US" altLang="zh-CN" dirty="0"/>
              <a:t>vs. F</a:t>
            </a:r>
            <a:r>
              <a:rPr lang="zh-CN" altLang="en-US" dirty="0"/>
              <a:t>值：例子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302236-98B5-4F4B-B3B6-6E9F9B79B3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10"/>
          <a:stretch/>
        </p:blipFill>
        <p:spPr>
          <a:xfrm>
            <a:off x="1893852" y="914401"/>
            <a:ext cx="8404294" cy="2133599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23DF2C4-934B-2649-9FCF-53FAC30ECE8D}"/>
              </a:ext>
            </a:extLst>
          </p:cNvPr>
          <p:cNvCxnSpPr/>
          <p:nvPr/>
        </p:nvCxnSpPr>
        <p:spPr>
          <a:xfrm>
            <a:off x="8686800" y="1219200"/>
            <a:ext cx="121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A3C37CC-5A66-0340-B136-12E2D0FD6ECE}"/>
              </a:ext>
            </a:extLst>
          </p:cNvPr>
          <p:cNvCxnSpPr/>
          <p:nvPr/>
        </p:nvCxnSpPr>
        <p:spPr>
          <a:xfrm>
            <a:off x="1981200" y="1524000"/>
            <a:ext cx="304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110C754-2664-7946-BBB8-960AFE8E9C03}"/>
              </a:ext>
            </a:extLst>
          </p:cNvPr>
          <p:cNvCxnSpPr>
            <a:cxnSpLocks/>
          </p:cNvCxnSpPr>
          <p:nvPr/>
        </p:nvCxnSpPr>
        <p:spPr>
          <a:xfrm>
            <a:off x="4114800" y="1905000"/>
            <a:ext cx="91440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">
            <a:extLst>
              <a:ext uri="{FF2B5EF4-FFF2-40B4-BE49-F238E27FC236}">
                <a16:creationId xmlns:a16="http://schemas.microsoft.com/office/drawing/2014/main" id="{F39D4200-9FE9-3044-B37A-8D61D9B5874E}"/>
              </a:ext>
            </a:extLst>
          </p:cNvPr>
          <p:cNvSpPr/>
          <p:nvPr/>
        </p:nvSpPr>
        <p:spPr>
          <a:xfrm>
            <a:off x="7924800" y="1459018"/>
            <a:ext cx="2133600" cy="1275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F6BFDCBB-08E4-DE45-B0D9-44233C875BB4}"/>
              </a:ext>
            </a:extLst>
          </p:cNvPr>
          <p:cNvSpPr/>
          <p:nvPr/>
        </p:nvSpPr>
        <p:spPr>
          <a:xfrm>
            <a:off x="674652" y="1447800"/>
            <a:ext cx="1013735" cy="4321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17892C65-E450-B149-9255-337310F2EA83}"/>
              </a:ext>
            </a:extLst>
          </p:cNvPr>
          <p:cNvSpPr/>
          <p:nvPr/>
        </p:nvSpPr>
        <p:spPr>
          <a:xfrm>
            <a:off x="647191" y="1828800"/>
            <a:ext cx="1116467" cy="461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0A4E566-39BF-2549-87D5-7CB1BED2BA1B}"/>
              </a:ext>
            </a:extLst>
          </p:cNvPr>
          <p:cNvCxnSpPr>
            <a:cxnSpLocks/>
          </p:cNvCxnSpPr>
          <p:nvPr/>
        </p:nvCxnSpPr>
        <p:spPr>
          <a:xfrm>
            <a:off x="3352800" y="2286000"/>
            <a:ext cx="60960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B976FF4-C4D6-C943-BEEA-63137CB547D0}"/>
              </a:ext>
            </a:extLst>
          </p:cNvPr>
          <p:cNvCxnSpPr>
            <a:cxnSpLocks/>
          </p:cNvCxnSpPr>
          <p:nvPr/>
        </p:nvCxnSpPr>
        <p:spPr>
          <a:xfrm>
            <a:off x="4267200" y="3048000"/>
            <a:ext cx="3048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6002145C-E116-7247-9F41-E9A42E57B7C9}"/>
              </a:ext>
            </a:extLst>
          </p:cNvPr>
          <p:cNvCxnSpPr>
            <a:cxnSpLocks/>
          </p:cNvCxnSpPr>
          <p:nvPr/>
        </p:nvCxnSpPr>
        <p:spPr>
          <a:xfrm>
            <a:off x="3505200" y="1524000"/>
            <a:ext cx="3604534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57302236-98B5-4F4B-B3B6-6E9F9B79B3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7"/>
          <a:stretch/>
        </p:blipFill>
        <p:spPr>
          <a:xfrm>
            <a:off x="1892414" y="3128614"/>
            <a:ext cx="8404294" cy="3332082"/>
          </a:xfrm>
          <a:prstGeom prst="rect">
            <a:avLst/>
          </a:prstGeom>
        </p:spPr>
      </p:pic>
      <p:sp>
        <p:nvSpPr>
          <p:cNvPr id="19" name="object 3"/>
          <p:cNvSpPr/>
          <p:nvPr/>
        </p:nvSpPr>
        <p:spPr>
          <a:xfrm>
            <a:off x="631921" y="2316801"/>
            <a:ext cx="1131737" cy="472573"/>
          </a:xfrm>
          <a:prstGeom prst="rect">
            <a:avLst/>
          </a:prstGeom>
          <a:blipFill>
            <a:blip r:embed="rId8" cstate="print"/>
            <a:srcRect/>
            <a:stretch>
              <a:fillRect r="-1378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895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衡量多次训练结果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76400" y="1120955"/>
            <a:ext cx="7149288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0000FF"/>
                </a:solidFill>
                <a:latin typeface="FangSong"/>
                <a:cs typeface="FangSong"/>
              </a:rPr>
              <a:t>若能得到多个混淆矩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阵</a:t>
            </a:r>
            <a:r>
              <a:rPr sz="2400" dirty="0">
                <a:solidFill>
                  <a:srgbClr val="0000FF"/>
                </a:solidFill>
                <a:latin typeface="Verdana"/>
                <a:cs typeface="Verdana"/>
              </a:rPr>
              <a:t>:</a:t>
            </a:r>
            <a:endParaRPr sz="2400" dirty="0">
              <a:latin typeface="Verdana"/>
              <a:cs typeface="Verdana"/>
            </a:endParaRPr>
          </a:p>
          <a:p>
            <a:pPr marL="469265">
              <a:spcBef>
                <a:spcPts val="1205"/>
              </a:spcBef>
            </a:pPr>
            <a:r>
              <a:rPr sz="2000" dirty="0">
                <a:latin typeface="Verdana"/>
                <a:cs typeface="Verdana"/>
              </a:rPr>
              <a:t>(</a:t>
            </a:r>
            <a:r>
              <a:rPr sz="2000" b="1" spc="10" dirty="0">
                <a:solidFill>
                  <a:srgbClr val="0000FF"/>
                </a:solidFill>
                <a:latin typeface="FangSong"/>
                <a:cs typeface="FangSong"/>
              </a:rPr>
              <a:t>例如</a:t>
            </a:r>
            <a:r>
              <a:rPr sz="2000" b="1" dirty="0">
                <a:solidFill>
                  <a:srgbClr val="0000FF"/>
                </a:solidFill>
                <a:latin typeface="FangSong"/>
                <a:cs typeface="FangSong"/>
              </a:rPr>
              <a:t>多次</a:t>
            </a:r>
            <a:r>
              <a:rPr sz="2000" b="1" spc="-15" dirty="0">
                <a:solidFill>
                  <a:srgbClr val="0000FF"/>
                </a:solidFill>
                <a:latin typeface="FangSong"/>
                <a:cs typeface="FangSong"/>
              </a:rPr>
              <a:t>训</a:t>
            </a:r>
            <a:r>
              <a:rPr sz="2000" b="1" spc="5" dirty="0">
                <a:solidFill>
                  <a:srgbClr val="0000FF"/>
                </a:solidFill>
                <a:latin typeface="FangSong"/>
                <a:cs typeface="FangSong"/>
              </a:rPr>
              <a:t>练</a:t>
            </a:r>
            <a:r>
              <a:rPr sz="2000" b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2000" b="1" dirty="0">
                <a:solidFill>
                  <a:srgbClr val="0000FF"/>
                </a:solidFill>
                <a:latin typeface="FangSong"/>
                <a:cs typeface="FangSong"/>
              </a:rPr>
              <a:t>测</a:t>
            </a:r>
            <a:r>
              <a:rPr sz="2000" b="1" spc="-15" dirty="0">
                <a:solidFill>
                  <a:srgbClr val="0000FF"/>
                </a:solidFill>
                <a:latin typeface="FangSong"/>
                <a:cs typeface="FangSong"/>
              </a:rPr>
              <a:t>试</a:t>
            </a:r>
            <a:r>
              <a:rPr sz="2000" dirty="0">
                <a:latin typeface="FangSong"/>
                <a:cs typeface="FangSong"/>
              </a:rPr>
              <a:t>的结</a:t>
            </a:r>
            <a:r>
              <a:rPr sz="2000" spc="-15" dirty="0">
                <a:latin typeface="FangSong"/>
                <a:cs typeface="FangSong"/>
              </a:rPr>
              <a:t>果</a:t>
            </a:r>
            <a:r>
              <a:rPr sz="2000" dirty="0">
                <a:latin typeface="FangSong"/>
                <a:cs typeface="FangSong"/>
              </a:rPr>
              <a:t>，</a:t>
            </a:r>
            <a:r>
              <a:rPr sz="2000" b="1" dirty="0">
                <a:solidFill>
                  <a:srgbClr val="0000FF"/>
                </a:solidFill>
                <a:latin typeface="FangSong"/>
                <a:cs typeface="FangSong"/>
              </a:rPr>
              <a:t>多</a:t>
            </a:r>
            <a:r>
              <a:rPr sz="2000" b="1" spc="-15" dirty="0">
                <a:solidFill>
                  <a:srgbClr val="0000FF"/>
                </a:solidFill>
                <a:latin typeface="FangSong"/>
                <a:cs typeface="FangSong"/>
              </a:rPr>
              <a:t>分</a:t>
            </a:r>
            <a:r>
              <a:rPr sz="2000" b="1" dirty="0">
                <a:solidFill>
                  <a:srgbClr val="0000FF"/>
                </a:solidFill>
                <a:latin typeface="FangSong"/>
                <a:cs typeface="FangSong"/>
              </a:rPr>
              <a:t>类</a:t>
            </a:r>
            <a:r>
              <a:rPr sz="2000" dirty="0">
                <a:latin typeface="FangSong"/>
                <a:cs typeface="FangSong"/>
              </a:rPr>
              <a:t>的</a:t>
            </a:r>
            <a:r>
              <a:rPr sz="2000" spc="-15" dirty="0">
                <a:latin typeface="FangSong"/>
                <a:cs typeface="FangSong"/>
              </a:rPr>
              <a:t>两</a:t>
            </a:r>
            <a:r>
              <a:rPr sz="2000" dirty="0">
                <a:latin typeface="FangSong"/>
                <a:cs typeface="FangSong"/>
              </a:rPr>
              <a:t>两混</a:t>
            </a:r>
            <a:r>
              <a:rPr sz="2000" spc="-15" dirty="0">
                <a:latin typeface="FangSong"/>
                <a:cs typeface="FangSong"/>
              </a:rPr>
              <a:t>淆</a:t>
            </a:r>
            <a:r>
              <a:rPr sz="2000" dirty="0">
                <a:latin typeface="FangSong"/>
                <a:cs typeface="FangSong"/>
              </a:rPr>
              <a:t>矩</a:t>
            </a:r>
            <a:r>
              <a:rPr sz="2000" spc="5" dirty="0">
                <a:latin typeface="FangSong"/>
                <a:cs typeface="FangSong"/>
              </a:rPr>
              <a:t>阵</a:t>
            </a:r>
            <a:r>
              <a:rPr sz="2000" dirty="0">
                <a:latin typeface="Verdana"/>
                <a:cs typeface="Verdana"/>
              </a:rPr>
              <a:t>)</a:t>
            </a:r>
          </a:p>
        </p:txBody>
      </p:sp>
      <p:sp>
        <p:nvSpPr>
          <p:cNvPr id="4" name="object 4"/>
          <p:cNvSpPr/>
          <p:nvPr/>
        </p:nvSpPr>
        <p:spPr>
          <a:xfrm>
            <a:off x="1731263" y="3198876"/>
            <a:ext cx="4197096" cy="2558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33259" y="3208021"/>
            <a:ext cx="2680716" cy="861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2784" y="4113276"/>
            <a:ext cx="4216908" cy="1589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1263" y="3037333"/>
            <a:ext cx="4197350" cy="2944495"/>
          </a:xfrm>
          <a:custGeom>
            <a:avLst/>
            <a:gdLst/>
            <a:ahLst/>
            <a:cxnLst/>
            <a:rect l="l" t="t" r="r" b="b"/>
            <a:pathLst>
              <a:path w="4197350" h="2944495">
                <a:moveTo>
                  <a:pt x="0" y="2944368"/>
                </a:moveTo>
                <a:lnTo>
                  <a:pt x="4197096" y="2944368"/>
                </a:lnTo>
                <a:lnTo>
                  <a:pt x="4197096" y="0"/>
                </a:lnTo>
                <a:lnTo>
                  <a:pt x="0" y="0"/>
                </a:lnTo>
                <a:lnTo>
                  <a:pt x="0" y="294436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06311" y="3029712"/>
            <a:ext cx="4197350" cy="2944495"/>
          </a:xfrm>
          <a:custGeom>
            <a:avLst/>
            <a:gdLst/>
            <a:ahLst/>
            <a:cxnLst/>
            <a:rect l="l" t="t" r="r" b="b"/>
            <a:pathLst>
              <a:path w="4197350" h="2944495">
                <a:moveTo>
                  <a:pt x="0" y="2944368"/>
                </a:moveTo>
                <a:lnTo>
                  <a:pt x="4197095" y="2944368"/>
                </a:lnTo>
                <a:lnTo>
                  <a:pt x="4197095" y="0"/>
                </a:lnTo>
                <a:lnTo>
                  <a:pt x="0" y="0"/>
                </a:lnTo>
                <a:lnTo>
                  <a:pt x="0" y="294436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31264" y="2223351"/>
            <a:ext cx="419709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10" dirty="0">
                <a:solidFill>
                  <a:srgbClr val="FF0000"/>
                </a:solidFill>
                <a:latin typeface="Hannotate SC"/>
                <a:cs typeface="Hannotate SC"/>
              </a:rPr>
              <a:t>宏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(macro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r>
              <a:rPr dirty="0">
                <a:latin typeface="FangSong"/>
                <a:cs typeface="FangSong"/>
              </a:rPr>
              <a:t>查准率、查全率、</a:t>
            </a:r>
            <a:r>
              <a:rPr spc="-20" dirty="0">
                <a:latin typeface="Verdana"/>
                <a:cs typeface="Verdana"/>
              </a:rPr>
              <a:t>F1</a:t>
            </a:r>
            <a:endParaRPr lang="en-US" spc="-20" dirty="0">
              <a:latin typeface="Verdana"/>
              <a:cs typeface="Verdana"/>
            </a:endParaRPr>
          </a:p>
          <a:p>
            <a:pPr marL="12700"/>
            <a:r>
              <a:rPr lang="en-US" altLang="zh-CN" spc="-20" dirty="0">
                <a:latin typeface="Verdana"/>
                <a:cs typeface="Verdana"/>
              </a:rPr>
              <a:t>-</a:t>
            </a:r>
            <a:r>
              <a:rPr lang="zh-CN" altLang="en-US" spc="-20" dirty="0">
                <a:solidFill>
                  <a:srgbClr val="FF0000"/>
                </a:solidFill>
                <a:latin typeface="Verdana"/>
                <a:cs typeface="Verdana"/>
              </a:rPr>
              <a:t>各个混淆矩阵上先分别计算出</a:t>
            </a:r>
            <a:r>
              <a:rPr lang="en-US" altLang="zh-CN" spc="-2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lang="zh-CN" altLang="en-US" spc="-20" dirty="0">
                <a:solidFill>
                  <a:srgbClr val="FF0000"/>
                </a:solidFill>
                <a:latin typeface="Verdana"/>
                <a:cs typeface="Verdana"/>
              </a:rPr>
              <a:t>和</a:t>
            </a:r>
            <a:r>
              <a:rPr lang="en-US" altLang="zh-CN" spc="-2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lang="zh-CN" altLang="en-US" spc="-20" dirty="0">
                <a:solidFill>
                  <a:srgbClr val="FF0000"/>
                </a:solidFill>
                <a:latin typeface="Verdana"/>
                <a:cs typeface="Verdana"/>
              </a:rPr>
              <a:t>，再平均</a:t>
            </a:r>
            <a:endParaRPr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06056" y="2216574"/>
            <a:ext cx="4183636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5" dirty="0">
                <a:solidFill>
                  <a:srgbClr val="FF0000"/>
                </a:solidFill>
                <a:latin typeface="Hannotate SC"/>
                <a:cs typeface="Hannotate SC"/>
              </a:rPr>
              <a:t>微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(mi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ro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r>
              <a:rPr spc="-5" dirty="0">
                <a:latin typeface="FangSong"/>
                <a:cs typeface="FangSong"/>
              </a:rPr>
              <a:t>查准率、查全率、</a:t>
            </a:r>
            <a:r>
              <a:rPr spc="-5" dirty="0">
                <a:latin typeface="Verdana"/>
                <a:cs typeface="Verdana"/>
              </a:rPr>
              <a:t>F1</a:t>
            </a:r>
            <a:endParaRPr lang="en-US" spc="-5" dirty="0">
              <a:latin typeface="Verdana"/>
              <a:cs typeface="Verdana"/>
            </a:endParaRPr>
          </a:p>
          <a:p>
            <a:pPr marL="12700"/>
            <a:r>
              <a:rPr lang="en-US" altLang="zh-CN" spc="-20" dirty="0">
                <a:latin typeface="Verdana"/>
                <a:cs typeface="Verdana"/>
              </a:rPr>
              <a:t>-</a:t>
            </a:r>
            <a:r>
              <a:rPr lang="zh-CN" altLang="en-US" spc="-20" dirty="0">
                <a:solidFill>
                  <a:srgbClr val="FF0000"/>
                </a:solidFill>
                <a:latin typeface="Verdana"/>
                <a:cs typeface="Verdana"/>
              </a:rPr>
              <a:t>各个混淆矩阵上先求出平均，再分别计算出</a:t>
            </a:r>
            <a:r>
              <a:rPr lang="en-US" altLang="zh-CN" spc="-2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lang="zh-CN" altLang="en-US" spc="-20" dirty="0">
                <a:solidFill>
                  <a:srgbClr val="FF0000"/>
                </a:solidFill>
                <a:latin typeface="Verdana"/>
                <a:cs typeface="Verdana"/>
              </a:rPr>
              <a:t>和</a:t>
            </a:r>
            <a:r>
              <a:rPr lang="en-US" altLang="zh-CN" spc="-2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endParaRPr lang="zh-CN" altLang="en-US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13" name="object 2"/>
          <p:cNvSpPr/>
          <p:nvPr/>
        </p:nvSpPr>
        <p:spPr>
          <a:xfrm>
            <a:off x="8153400" y="135685"/>
            <a:ext cx="3730803" cy="2037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截断点</a:t>
            </a:r>
            <a:endParaRPr lang="zh-CN" alt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781024" y="1068459"/>
            <a:ext cx="8658376" cy="4834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20000"/>
              </a:lnSpc>
              <a:buFont typeface="Arial" charset="0"/>
              <a:buChar char="•"/>
            </a:pPr>
            <a:r>
              <a:rPr lang="zh-CN" altLang="en-US" sz="2400" spc="-30" dirty="0">
                <a:latin typeface="Verdana"/>
                <a:cs typeface="Verdana"/>
              </a:rPr>
              <a:t>很多学习器是为测试样本产生一个</a:t>
            </a:r>
            <a:r>
              <a:rPr lang="zh-CN" altLang="en-US" sz="2400" b="1" spc="-30" dirty="0">
                <a:solidFill>
                  <a:srgbClr val="FF0000"/>
                </a:solidFill>
                <a:latin typeface="Verdana"/>
                <a:cs typeface="Verdana"/>
              </a:rPr>
              <a:t>实值或概率预测</a:t>
            </a:r>
            <a:r>
              <a:rPr lang="zh-CN" altLang="en-US" sz="2400" spc="-30" dirty="0">
                <a:latin typeface="Verdana"/>
                <a:cs typeface="Verdana"/>
              </a:rPr>
              <a:t>；</a:t>
            </a:r>
            <a:endParaRPr lang="en-US" altLang="zh-CN" sz="2400" spc="-30" dirty="0">
              <a:latin typeface="Verdana"/>
              <a:cs typeface="Verdana"/>
            </a:endParaRPr>
          </a:p>
          <a:p>
            <a:pPr marL="355600" indent="-342900">
              <a:lnSpc>
                <a:spcPct val="120000"/>
              </a:lnSpc>
              <a:buFont typeface="Arial" charset="0"/>
              <a:buChar char="•"/>
            </a:pPr>
            <a:r>
              <a:rPr lang="zh-CN" altLang="en-US" sz="2400" spc="-30" dirty="0">
                <a:latin typeface="Verdana"/>
                <a:cs typeface="Verdana"/>
              </a:rPr>
              <a:t>将预测值与一个分类阈值 </a:t>
            </a:r>
            <a:r>
              <a:rPr lang="en-US" altLang="zh-CN" sz="2400" spc="-30" dirty="0">
                <a:latin typeface="Verdana"/>
                <a:cs typeface="Verdana"/>
              </a:rPr>
              <a:t>t </a:t>
            </a:r>
            <a:r>
              <a:rPr lang="zh-CN" altLang="en-US" sz="2400" spc="-30" dirty="0">
                <a:cs typeface="Verdana"/>
              </a:rPr>
              <a:t>进行</a:t>
            </a:r>
            <a:r>
              <a:rPr lang="zh-CN" altLang="en-US" sz="2400" spc="-30" dirty="0">
                <a:latin typeface="Verdana"/>
                <a:cs typeface="Verdana"/>
              </a:rPr>
              <a:t>比较，大于 </a:t>
            </a:r>
            <a:r>
              <a:rPr lang="en-US" altLang="zh-CN" sz="2400" spc="-30" dirty="0">
                <a:latin typeface="Verdana"/>
                <a:cs typeface="Verdana"/>
              </a:rPr>
              <a:t>t</a:t>
            </a:r>
            <a:r>
              <a:rPr lang="zh-CN" altLang="en-US" sz="2400" spc="-30" dirty="0">
                <a:latin typeface="Verdana"/>
                <a:cs typeface="Verdana"/>
              </a:rPr>
              <a:t> 分为正例，否则为反类。这个值 </a:t>
            </a:r>
            <a:r>
              <a:rPr lang="en-US" altLang="zh-CN" sz="2400" b="1" spc="-3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lang="zh-CN" altLang="en-US" sz="2400" b="1" spc="-30" dirty="0">
                <a:solidFill>
                  <a:srgbClr val="FF0000"/>
                </a:solidFill>
                <a:latin typeface="Verdana"/>
                <a:cs typeface="Verdana"/>
              </a:rPr>
              <a:t> 直接决定了机器的泛化能力</a:t>
            </a:r>
            <a:r>
              <a:rPr lang="zh-CN" altLang="en-US" sz="2400" spc="-30" dirty="0">
                <a:latin typeface="Verdana"/>
                <a:cs typeface="Verdana"/>
              </a:rPr>
              <a:t>。</a:t>
            </a:r>
            <a:endParaRPr lang="en-US" altLang="zh-CN" sz="2400" spc="-30" dirty="0">
              <a:latin typeface="Verdana"/>
              <a:cs typeface="Verdana"/>
            </a:endParaRPr>
          </a:p>
          <a:p>
            <a:pPr marL="355600" indent="-342900">
              <a:lnSpc>
                <a:spcPct val="120000"/>
              </a:lnSpc>
              <a:buFont typeface="Arial" charset="0"/>
              <a:buChar char="•"/>
            </a:pPr>
            <a:r>
              <a:rPr lang="zh-CN" altLang="en-US" sz="2400" spc="-30" dirty="0">
                <a:latin typeface="Verdana"/>
                <a:cs typeface="Verdana"/>
              </a:rPr>
              <a:t>如：神经网络一般是对每个测试样本预测 </a:t>
            </a:r>
            <a:r>
              <a:rPr lang="en-US" altLang="zh-CN" sz="2400" spc="-30" dirty="0">
                <a:latin typeface="Verdana"/>
                <a:cs typeface="Verdana"/>
              </a:rPr>
              <a:t>[0.0,</a:t>
            </a:r>
            <a:r>
              <a:rPr lang="zh-CN" altLang="en-US" sz="2400" spc="-30" dirty="0">
                <a:latin typeface="Verdana"/>
                <a:cs typeface="Verdana"/>
              </a:rPr>
              <a:t> </a:t>
            </a:r>
            <a:r>
              <a:rPr lang="en-US" altLang="zh-CN" sz="2400" spc="-30" dirty="0">
                <a:latin typeface="Verdana"/>
                <a:cs typeface="Verdana"/>
              </a:rPr>
              <a:t>1.0]</a:t>
            </a:r>
            <a:r>
              <a:rPr lang="zh-CN" altLang="en-US" sz="2400" spc="-30" dirty="0">
                <a:latin typeface="Verdana"/>
                <a:cs typeface="Verdana"/>
              </a:rPr>
              <a:t>之间的值</a:t>
            </a:r>
            <a:r>
              <a:rPr lang="zh-CN" altLang="en-US" sz="2400" dirty="0">
                <a:latin typeface="Times New Roman"/>
                <a:cs typeface="Times New Roman"/>
              </a:rPr>
              <a:t>，再与阈值 </a:t>
            </a:r>
            <a:r>
              <a:rPr lang="en-US" altLang="zh-CN" sz="2400" dirty="0">
                <a:latin typeface="Times New Roman"/>
                <a:cs typeface="Times New Roman"/>
              </a:rPr>
              <a:t>0.5</a:t>
            </a:r>
            <a:r>
              <a:rPr lang="zh-CN" altLang="en-US" sz="2400" dirty="0">
                <a:latin typeface="Times New Roman"/>
                <a:cs typeface="Times New Roman"/>
              </a:rPr>
              <a:t> 进行比较；</a:t>
            </a:r>
            <a:endParaRPr lang="en-US" altLang="zh-CN"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20000"/>
              </a:lnSpc>
              <a:buFont typeface="Arial" charset="0"/>
              <a:buChar char="•"/>
            </a:pPr>
            <a:r>
              <a:rPr lang="zh-CN" altLang="en-US" sz="2400" spc="-30" dirty="0">
                <a:latin typeface="Times New Roman"/>
                <a:cs typeface="Times New Roman"/>
              </a:rPr>
              <a:t>根据预测的实值，将</a:t>
            </a:r>
            <a:r>
              <a:rPr lang="zh-CN" altLang="en-US"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测试样本进行排序</a:t>
            </a:r>
            <a:r>
              <a:rPr lang="zh-CN" altLang="en-US" sz="2400" spc="-30" dirty="0">
                <a:latin typeface="Times New Roman"/>
                <a:cs typeface="Times New Roman"/>
              </a:rPr>
              <a:t>：</a:t>
            </a:r>
            <a:endParaRPr lang="en-US" altLang="zh-CN" sz="2400" spc="-30" dirty="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最可能是正例</a:t>
            </a:r>
            <a:r>
              <a:rPr lang="zh-CN" altLang="en-US" sz="2000" spc="-30" dirty="0">
                <a:latin typeface="Times New Roman"/>
                <a:cs typeface="Times New Roman"/>
              </a:rPr>
              <a:t>的排在最前；</a:t>
            </a:r>
            <a:endParaRPr lang="en-US" altLang="zh-CN" sz="2000" spc="-30" dirty="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最不可能是正例</a:t>
            </a:r>
            <a:r>
              <a:rPr lang="zh-CN" altLang="en-US" sz="2000" spc="-30" dirty="0">
                <a:latin typeface="Times New Roman"/>
                <a:cs typeface="Times New Roman"/>
              </a:rPr>
              <a:t>的排在最后；</a:t>
            </a:r>
            <a:endParaRPr lang="en-US" altLang="zh-CN" sz="2000" spc="-30" dirty="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000" spc="-30" dirty="0">
                <a:latin typeface="Times New Roman"/>
                <a:cs typeface="Times New Roman"/>
              </a:rPr>
              <a:t>寻找某个截断点 </a:t>
            </a:r>
            <a:r>
              <a:rPr lang="en-US" altLang="zh-CN" sz="2000" spc="-30" dirty="0">
                <a:latin typeface="Times New Roman"/>
                <a:cs typeface="Times New Roman"/>
              </a:rPr>
              <a:t>(cut</a:t>
            </a:r>
            <a:r>
              <a:rPr lang="zh-CN" altLang="en-US" sz="2000" spc="-30" dirty="0">
                <a:latin typeface="Times New Roman"/>
                <a:cs typeface="Times New Roman"/>
              </a:rPr>
              <a:t> </a:t>
            </a:r>
            <a:r>
              <a:rPr lang="en-US" altLang="zh-CN" sz="2000" spc="-30" dirty="0">
                <a:latin typeface="Times New Roman"/>
                <a:cs typeface="Times New Roman"/>
              </a:rPr>
              <a:t>point)</a:t>
            </a:r>
            <a:r>
              <a:rPr lang="zh-CN" altLang="en-US" sz="2000" spc="-30" dirty="0">
                <a:latin typeface="Times New Roman"/>
                <a:cs typeface="Times New Roman"/>
              </a:rPr>
              <a:t> 将样本分为两个部分，</a:t>
            </a:r>
            <a:r>
              <a:rPr lang="zh-CN" altLang="en-US"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前正 </a:t>
            </a:r>
            <a:r>
              <a:rPr lang="en-US" altLang="zh-CN"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||</a:t>
            </a:r>
            <a:r>
              <a:rPr lang="zh-CN" altLang="en-US"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后负</a:t>
            </a:r>
            <a:endParaRPr lang="en-US" altLang="zh-CN" sz="2000" spc="-3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812800" lvl="1" indent="-34290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000" spc="-30" dirty="0">
                <a:latin typeface="Verdana"/>
                <a:cs typeface="Verdana"/>
              </a:rPr>
              <a:t>不同的任务中，根据任务需求来采用不同的截断点：</a:t>
            </a:r>
            <a:endParaRPr lang="en-US" altLang="zh-CN" sz="2000" spc="-30" dirty="0">
              <a:latin typeface="Verdana"/>
              <a:cs typeface="Verdana"/>
            </a:endParaRPr>
          </a:p>
          <a:p>
            <a:pPr marL="1270000" lvl="2" indent="-342900">
              <a:lnSpc>
                <a:spcPct val="120000"/>
              </a:lnSpc>
              <a:buFont typeface="Wingdings" charset="2"/>
              <a:buChar char="u"/>
            </a:pPr>
            <a:r>
              <a:rPr lang="zh-CN" altLang="en-US" sz="2000" spc="-30" dirty="0">
                <a:latin typeface="Verdana"/>
                <a:cs typeface="Verdana"/>
              </a:rPr>
              <a:t>更重视</a:t>
            </a:r>
            <a:r>
              <a:rPr lang="en-US" altLang="zh-CN" sz="2000" spc="-30" dirty="0">
                <a:latin typeface="Verdana"/>
                <a:cs typeface="Verdana"/>
              </a:rPr>
              <a:t>P</a:t>
            </a:r>
            <a:r>
              <a:rPr lang="zh-CN" altLang="en-US" sz="2000" spc="-30" dirty="0">
                <a:latin typeface="Verdana"/>
                <a:cs typeface="Verdana"/>
              </a:rPr>
              <a:t>，则可选择排序</a:t>
            </a:r>
            <a:r>
              <a:rPr lang="zh-CN" altLang="en-US" sz="2000" spc="-30" dirty="0">
                <a:solidFill>
                  <a:srgbClr val="FF0000"/>
                </a:solidFill>
                <a:latin typeface="Verdana"/>
                <a:cs typeface="Verdana"/>
              </a:rPr>
              <a:t>靠前</a:t>
            </a:r>
            <a:r>
              <a:rPr lang="zh-CN" altLang="en-US" sz="2000" spc="-30" dirty="0">
                <a:latin typeface="Verdana"/>
                <a:cs typeface="Verdana"/>
              </a:rPr>
              <a:t>的位置截断；</a:t>
            </a:r>
            <a:endParaRPr lang="en-US" altLang="zh-CN" sz="2000" spc="-30" dirty="0">
              <a:latin typeface="Verdana"/>
              <a:cs typeface="Verdana"/>
            </a:endParaRPr>
          </a:p>
          <a:p>
            <a:pPr marL="1270000" lvl="2" indent="-342900">
              <a:lnSpc>
                <a:spcPct val="120000"/>
              </a:lnSpc>
              <a:buFont typeface="Wingdings" charset="2"/>
              <a:buChar char="u"/>
            </a:pPr>
            <a:r>
              <a:rPr lang="zh-CN" altLang="en-US" sz="2000" spc="-30" dirty="0">
                <a:latin typeface="Verdana"/>
                <a:cs typeface="Verdana"/>
              </a:rPr>
              <a:t>更重视</a:t>
            </a:r>
            <a:r>
              <a:rPr lang="en-US" altLang="zh-CN" sz="2000" spc="-30" dirty="0">
                <a:latin typeface="Verdana"/>
                <a:cs typeface="Verdana"/>
              </a:rPr>
              <a:t>R</a:t>
            </a:r>
            <a:r>
              <a:rPr lang="zh-CN" altLang="en-US" sz="2000" spc="-30" dirty="0">
                <a:latin typeface="Verdana"/>
                <a:cs typeface="Verdana"/>
              </a:rPr>
              <a:t>，则可选择排序</a:t>
            </a:r>
            <a:r>
              <a:rPr lang="zh-CN" altLang="en-US" sz="2000" spc="-30" dirty="0">
                <a:solidFill>
                  <a:srgbClr val="FF0000"/>
                </a:solidFill>
                <a:latin typeface="Verdana"/>
                <a:cs typeface="Verdana"/>
              </a:rPr>
              <a:t>靠后</a:t>
            </a:r>
            <a:r>
              <a:rPr lang="zh-CN" altLang="en-US" sz="2000" spc="-30" dirty="0">
                <a:latin typeface="Verdana"/>
                <a:cs typeface="Verdana"/>
              </a:rPr>
              <a:t>的位置截断。</a:t>
            </a:r>
            <a:endParaRPr lang="en-US" altLang="zh-CN" sz="2000" spc="-30" dirty="0">
              <a:latin typeface="Verdana"/>
              <a:cs typeface="Verdan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57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本章内容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981846"/>
              </p:ext>
            </p:extLst>
          </p:nvPr>
        </p:nvGraphicFramePr>
        <p:xfrm>
          <a:off x="347663" y="1158875"/>
          <a:ext cx="11488737" cy="493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7386400"/>
      </p:ext>
    </p:extLst>
  </p:cSld>
  <p:clrMapOvr>
    <a:masterClrMapping/>
  </p:clrMapOvr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ROC</a:t>
            </a:r>
            <a:endParaRPr lang="zh-CN" alt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6384041" y="2897694"/>
            <a:ext cx="3486605" cy="1200988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16754D"/>
              </a:buClr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FDDFD6-3B8B-A449-8383-9A9F98DD8020}"/>
              </a:ext>
            </a:extLst>
          </p:cNvPr>
          <p:cNvSpPr/>
          <p:nvPr/>
        </p:nvSpPr>
        <p:spPr>
          <a:xfrm>
            <a:off x="762000" y="990600"/>
            <a:ext cx="9906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ROC</a:t>
            </a:r>
            <a:r>
              <a:rPr lang="zh-CN" altLang="en-US" sz="2400" dirty="0"/>
              <a:t>曲线（</a:t>
            </a:r>
            <a:r>
              <a:rPr lang="en" altLang="zh-CN" sz="2400" dirty="0"/>
              <a:t>Receiver operating characteristic curve</a:t>
            </a:r>
            <a:r>
              <a:rPr lang="zh-CN" altLang="en" sz="2400" dirty="0"/>
              <a:t>），</a:t>
            </a:r>
            <a:r>
              <a:rPr lang="en" altLang="zh-CN" sz="2400" dirty="0"/>
              <a:t>ROC</a:t>
            </a:r>
            <a:r>
              <a:rPr lang="zh-CN" altLang="en-US" sz="2400" dirty="0"/>
              <a:t>曲线其实是</a:t>
            </a:r>
            <a:r>
              <a:rPr lang="zh-CN" altLang="en-US" sz="2400" dirty="0">
                <a:solidFill>
                  <a:srgbClr val="FF0000"/>
                </a:solidFill>
              </a:rPr>
              <a:t>多个混淆矩阵的结果组合</a:t>
            </a:r>
            <a:r>
              <a:rPr lang="zh-CN" altLang="en-US" sz="2400" dirty="0"/>
              <a:t>，如果在上述模型中我们没有定好阈值，而是</a:t>
            </a:r>
            <a:r>
              <a:rPr lang="zh-CN" altLang="en-US" sz="2400" dirty="0">
                <a:solidFill>
                  <a:srgbClr val="0000FF"/>
                </a:solidFill>
              </a:rPr>
              <a:t>将模型</a:t>
            </a:r>
            <a:r>
              <a:rPr lang="zh-Hans" altLang="en-US" sz="2400" dirty="0">
                <a:solidFill>
                  <a:srgbClr val="0000FF"/>
                </a:solidFill>
              </a:rPr>
              <a:t>对于</a:t>
            </a:r>
            <a:r>
              <a:rPr lang="zh-Hans" altLang="en-US" sz="2400" dirty="0">
                <a:solidFill>
                  <a:srgbClr val="FF0000"/>
                </a:solidFill>
              </a:rPr>
              <a:t>每个测试数据</a:t>
            </a:r>
            <a:r>
              <a:rPr lang="zh-CN" altLang="en-US" sz="2400" dirty="0">
                <a:solidFill>
                  <a:srgbClr val="0000FF"/>
                </a:solidFill>
              </a:rPr>
              <a:t>预测结果从高到低排序，将</a:t>
            </a:r>
            <a:r>
              <a:rPr lang="zh-CN" altLang="en-US" sz="2400" dirty="0">
                <a:solidFill>
                  <a:srgbClr val="FF0000"/>
                </a:solidFill>
              </a:rPr>
              <a:t>每个概率值依次作为阈值</a:t>
            </a:r>
            <a:r>
              <a:rPr lang="zh-CN" altLang="en-US" sz="2400" dirty="0">
                <a:solidFill>
                  <a:srgbClr val="0000FF"/>
                </a:solidFill>
              </a:rPr>
              <a:t>，那么就有多个混淆矩阵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对于</a:t>
            </a:r>
            <a:r>
              <a:rPr lang="zh-CN" altLang="en-US" sz="2400" dirty="0">
                <a:solidFill>
                  <a:srgbClr val="0000FF"/>
                </a:solidFill>
              </a:rPr>
              <a:t>每个混淆矩阵</a:t>
            </a:r>
            <a:r>
              <a:rPr lang="zh-CN" altLang="en-US" sz="2400" dirty="0"/>
              <a:t>，我们计算两个指标</a:t>
            </a:r>
            <a:r>
              <a:rPr lang="en" altLang="zh-CN" sz="2400" b="1" dirty="0"/>
              <a:t>TPR</a:t>
            </a:r>
            <a:r>
              <a:rPr lang="zh-CN" altLang="en" sz="2400" b="1" dirty="0"/>
              <a:t>（</a:t>
            </a:r>
            <a:r>
              <a:rPr lang="en" altLang="zh-CN" sz="2400" b="1" dirty="0"/>
              <a:t>True positive rate</a:t>
            </a:r>
            <a:r>
              <a:rPr lang="zh-CN" altLang="en" sz="2400" b="1" dirty="0"/>
              <a:t>）</a:t>
            </a:r>
            <a:r>
              <a:rPr lang="zh-CN" altLang="en-US" sz="2400" dirty="0"/>
              <a:t>和</a:t>
            </a:r>
            <a:r>
              <a:rPr lang="en" altLang="zh-CN" sz="2400" b="1" dirty="0"/>
              <a:t>FPR</a:t>
            </a:r>
            <a:r>
              <a:rPr lang="zh-CN" altLang="en" sz="2400" b="1" dirty="0"/>
              <a:t>（</a:t>
            </a:r>
            <a:r>
              <a:rPr lang="en" altLang="zh-CN" sz="2400" b="1" dirty="0"/>
              <a:t>False positive rate</a:t>
            </a:r>
            <a:r>
              <a:rPr lang="zh-CN" altLang="en" sz="2400" b="1" dirty="0"/>
              <a:t>）</a:t>
            </a:r>
            <a:r>
              <a:rPr lang="zh-CN" altLang="en-US" sz="2400" b="1" dirty="0"/>
              <a:t>：</a:t>
            </a:r>
            <a:endParaRPr lang="en-US" altLang="zh-CN" sz="24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en" altLang="zh-CN" sz="2400" dirty="0">
                <a:solidFill>
                  <a:srgbClr val="0000FF"/>
                </a:solidFill>
              </a:rPr>
              <a:t>TPR=TP/(TP+FN)=Recall</a:t>
            </a:r>
            <a:r>
              <a:rPr lang="zh-CN" altLang="en" sz="2400" dirty="0"/>
              <a:t>，</a:t>
            </a:r>
            <a:r>
              <a:rPr lang="en" altLang="zh-CN" sz="2400" dirty="0">
                <a:solidFill>
                  <a:srgbClr val="0000FF"/>
                </a:solidFill>
              </a:rPr>
              <a:t>TPR</a:t>
            </a:r>
            <a:r>
              <a:rPr lang="zh-CN" altLang="en-US" sz="2400" dirty="0">
                <a:solidFill>
                  <a:srgbClr val="0000FF"/>
                </a:solidFill>
              </a:rPr>
              <a:t>就是召回率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en" altLang="zh-CN" sz="2400" dirty="0">
                <a:solidFill>
                  <a:srgbClr val="0000FF"/>
                </a:solidFill>
              </a:rPr>
              <a:t>FPR=FP/(FP+TN)</a:t>
            </a:r>
            <a:r>
              <a:rPr lang="zh-CN" altLang="en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被预测为正的负样本结果数 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负样本实际数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zh-CN" altLang="en-US" sz="2400" dirty="0"/>
              <a:t>我们以</a:t>
            </a:r>
            <a:r>
              <a:rPr lang="en" altLang="zh-CN" sz="2400" dirty="0"/>
              <a:t>FPR</a:t>
            </a:r>
            <a:r>
              <a:rPr lang="zh-CN" altLang="en-US" sz="2400" dirty="0"/>
              <a:t>为</a:t>
            </a:r>
            <a:r>
              <a:rPr lang="zh-Hans" altLang="en-US" sz="2400" dirty="0"/>
              <a:t> </a:t>
            </a:r>
            <a:r>
              <a:rPr lang="en" altLang="zh-CN" sz="2400" dirty="0"/>
              <a:t>x</a:t>
            </a:r>
            <a:r>
              <a:rPr lang="zh-Hans" altLang="en-US" sz="2400" dirty="0"/>
              <a:t> </a:t>
            </a:r>
            <a:r>
              <a:rPr lang="zh-CN" altLang="en-US" sz="2400" dirty="0"/>
              <a:t>轴，</a:t>
            </a:r>
            <a:r>
              <a:rPr lang="en" altLang="zh-CN" sz="2400" dirty="0"/>
              <a:t>TPR</a:t>
            </a:r>
            <a:r>
              <a:rPr lang="zh-CN" altLang="en-US" sz="2400" dirty="0"/>
              <a:t>为</a:t>
            </a:r>
            <a:r>
              <a:rPr lang="zh-Hans" altLang="en-US" sz="2400" dirty="0"/>
              <a:t> </a:t>
            </a:r>
            <a:r>
              <a:rPr lang="en" altLang="zh-CN" sz="2400" dirty="0"/>
              <a:t>y</a:t>
            </a:r>
            <a:r>
              <a:rPr lang="zh-Hans" altLang="en-US" sz="2400" dirty="0"/>
              <a:t> </a:t>
            </a:r>
            <a:r>
              <a:rPr lang="zh-CN" altLang="en-US" sz="2400" dirty="0"/>
              <a:t>轴画图，就得到了</a:t>
            </a:r>
            <a:r>
              <a:rPr lang="en" altLang="zh-CN" sz="2400" dirty="0"/>
              <a:t>ROC</a:t>
            </a:r>
            <a:r>
              <a:rPr lang="zh-CN" altLang="en-US" sz="2400" dirty="0"/>
              <a:t>曲线。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BFCB86E-6CD4-6446-92E1-078D522199DB}"/>
              </a:ext>
            </a:extLst>
          </p:cNvPr>
          <p:cNvSpPr/>
          <p:nvPr/>
        </p:nvSpPr>
        <p:spPr>
          <a:xfrm>
            <a:off x="2667000" y="4776252"/>
            <a:ext cx="2356386" cy="1513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5C4A156-6296-8444-864F-B3415EA2A249}"/>
              </a:ext>
            </a:extLst>
          </p:cNvPr>
          <p:cNvSpPr/>
          <p:nvPr/>
        </p:nvSpPr>
        <p:spPr>
          <a:xfrm>
            <a:off x="5576046" y="4892626"/>
            <a:ext cx="1383168" cy="721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13E2774-372E-9349-B5F2-9F8739BF9DD6}"/>
              </a:ext>
            </a:extLst>
          </p:cNvPr>
          <p:cNvSpPr/>
          <p:nvPr/>
        </p:nvSpPr>
        <p:spPr>
          <a:xfrm>
            <a:off x="5558158" y="5533115"/>
            <a:ext cx="1383168" cy="697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184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ROC</a:t>
            </a:r>
            <a:endParaRPr lang="zh-CN" altLang="en-US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533400" y="1208333"/>
            <a:ext cx="10210799" cy="1454750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16754D"/>
              </a:buClr>
              <a:buNone/>
            </a:pPr>
            <a:r>
              <a:rPr lang="zh-CN" altLang="en-US" sz="2400" dirty="0">
                <a:solidFill>
                  <a:prstClr val="black"/>
                </a:solidFill>
                <a:latin typeface="幼圆"/>
                <a:ea typeface="幼圆"/>
              </a:rPr>
              <a:t>类似</a:t>
            </a:r>
            <a:r>
              <a:rPr lang="en-US" altLang="zh-CN" sz="2400" dirty="0">
                <a:solidFill>
                  <a:prstClr val="black"/>
                </a:solidFill>
                <a:latin typeface="幼圆"/>
                <a:ea typeface="幼圆"/>
              </a:rPr>
              <a:t>P-R</a:t>
            </a:r>
            <a:r>
              <a:rPr lang="zh-CN" altLang="en-US" sz="2400" dirty="0">
                <a:solidFill>
                  <a:prstClr val="black"/>
                </a:solidFill>
                <a:latin typeface="幼圆"/>
                <a:ea typeface="幼圆"/>
              </a:rPr>
              <a:t>曲线，根据学习器的预测结果对样例排序，并</a:t>
            </a:r>
            <a:r>
              <a:rPr lang="zh-CN" altLang="en-US" sz="2400" dirty="0">
                <a:solidFill>
                  <a:srgbClr val="0000FF"/>
                </a:solidFill>
                <a:latin typeface="幼圆"/>
                <a:ea typeface="幼圆"/>
              </a:rPr>
              <a:t>逐个作为正例进行预测</a:t>
            </a:r>
            <a:r>
              <a:rPr lang="zh-CN" altLang="en-US" sz="2400" dirty="0">
                <a:solidFill>
                  <a:prstClr val="black"/>
                </a:solidFill>
                <a:latin typeface="幼圆"/>
                <a:ea typeface="幼圆"/>
              </a:rPr>
              <a:t>，以“</a:t>
            </a:r>
            <a:r>
              <a:rPr lang="zh-CN" altLang="en-US" sz="2400" b="1" dirty="0">
                <a:solidFill>
                  <a:srgbClr val="FF0000"/>
                </a:solidFill>
                <a:latin typeface="幼圆"/>
                <a:ea typeface="幼圆"/>
              </a:rPr>
              <a:t>假正例率”为横轴</a:t>
            </a:r>
            <a:r>
              <a:rPr lang="zh-CN" altLang="en-US" sz="2400" dirty="0">
                <a:solidFill>
                  <a:prstClr val="black"/>
                </a:solidFill>
                <a:latin typeface="幼圆"/>
                <a:ea typeface="幼圆"/>
              </a:rPr>
              <a:t>，“</a:t>
            </a:r>
            <a:r>
              <a:rPr lang="zh-CN" altLang="en-US" sz="2400" b="1" dirty="0">
                <a:solidFill>
                  <a:srgbClr val="FF0000"/>
                </a:solidFill>
                <a:latin typeface="幼圆"/>
                <a:ea typeface="幼圆"/>
              </a:rPr>
              <a:t>真正例率”为纵轴</a:t>
            </a:r>
            <a:r>
              <a:rPr lang="zh-CN" altLang="en-US" sz="2400" dirty="0">
                <a:solidFill>
                  <a:prstClr val="black"/>
                </a:solidFill>
                <a:latin typeface="幼圆"/>
                <a:ea typeface="幼圆"/>
              </a:rPr>
              <a:t>可得到</a:t>
            </a:r>
            <a:r>
              <a:rPr lang="en-US" altLang="zh-CN" sz="2400" dirty="0">
                <a:solidFill>
                  <a:prstClr val="black"/>
                </a:solidFill>
                <a:latin typeface="幼圆"/>
                <a:ea typeface="幼圆"/>
              </a:rPr>
              <a:t>ROC</a:t>
            </a:r>
            <a:r>
              <a:rPr lang="zh-CN" altLang="en-US" sz="2400" dirty="0">
                <a:solidFill>
                  <a:prstClr val="black"/>
                </a:solidFill>
                <a:latin typeface="幼圆"/>
                <a:ea typeface="幼圆"/>
              </a:rPr>
              <a:t>（全称“</a:t>
            </a:r>
            <a:r>
              <a:rPr lang="zh-CN" altLang="en-US" sz="2400" b="1" dirty="0">
                <a:solidFill>
                  <a:srgbClr val="0000FF"/>
                </a:solidFill>
                <a:latin typeface="幼圆"/>
                <a:ea typeface="幼圆"/>
              </a:rPr>
              <a:t>受试者工作特征</a:t>
            </a:r>
            <a:r>
              <a:rPr lang="en-US" altLang="zh-CN" sz="2400" dirty="0">
                <a:solidFill>
                  <a:prstClr val="black"/>
                </a:solidFill>
                <a:latin typeface="幼圆"/>
                <a:ea typeface="幼圆"/>
              </a:rPr>
              <a:t>”</a:t>
            </a:r>
            <a:r>
              <a:rPr lang="zh-CN" altLang="en-US" sz="2400" dirty="0">
                <a:solidFill>
                  <a:prstClr val="black"/>
                </a:solidFill>
                <a:latin typeface="幼圆"/>
                <a:ea typeface="幼圆"/>
              </a:rPr>
              <a:t>）曲线</a:t>
            </a:r>
            <a:r>
              <a:rPr lang="en-US" altLang="zh-CN" sz="2400" dirty="0">
                <a:solidFill>
                  <a:prstClr val="black"/>
                </a:solidFill>
                <a:latin typeface="幼圆"/>
                <a:ea typeface="幼圆"/>
              </a:rPr>
              <a:t>,.</a:t>
            </a:r>
            <a:endParaRPr lang="zh-CN" altLang="en-US" sz="2400" dirty="0">
              <a:solidFill>
                <a:prstClr val="black"/>
              </a:solidFill>
              <a:latin typeface="幼圆"/>
              <a:ea typeface="幼圆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6384041" y="2897694"/>
            <a:ext cx="3486605" cy="1200988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16754D"/>
              </a:buClr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350432"/>
            <a:ext cx="7378816" cy="167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5C0953-0838-6B43-85FC-9C580D3A2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640781"/>
            <a:ext cx="3175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3AD8F-2AD1-1F44-B6D1-5CC90755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921589"/>
            <a:ext cx="4559300" cy="3937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02DEBC5-3052-0D44-B0F1-2BDB6490C123}"/>
              </a:ext>
            </a:extLst>
          </p:cNvPr>
          <p:cNvSpPr/>
          <p:nvPr/>
        </p:nvSpPr>
        <p:spPr>
          <a:xfrm>
            <a:off x="1604097" y="914400"/>
            <a:ext cx="487290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假如我们已经得到了所有样本的概率输出（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属于正样本的概率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）</a:t>
            </a:r>
            <a:endParaRPr lang="en-US" altLang="zh-CN" sz="2800" dirty="0">
              <a:solidFill>
                <a:srgbClr val="1F0909"/>
              </a:solidFill>
              <a:latin typeface="PT Serif" panose="020A060304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1F0909"/>
              </a:solidFill>
              <a:latin typeface="PT Serif" panose="020A060304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根据每个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测试样本属于正样本的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概率值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从大到小排序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endParaRPr lang="en-US" altLang="zh-CN" sz="2800" dirty="0">
              <a:solidFill>
                <a:srgbClr val="1F0909"/>
              </a:solidFill>
              <a:latin typeface="PT Serif" panose="020A060304050502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3B4752-2FF0-694D-B74E-2DCAC4EF4B58}"/>
              </a:ext>
            </a:extLst>
          </p:cNvPr>
          <p:cNvSpPr/>
          <p:nvPr/>
        </p:nvSpPr>
        <p:spPr>
          <a:xfrm>
            <a:off x="1604097" y="4858589"/>
            <a:ext cx="87312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图中共有</a:t>
            </a:r>
            <a:r>
              <a:rPr lang="en-US" altLang="zh-CN" sz="2800" dirty="0">
                <a:solidFill>
                  <a:srgbClr val="1F0909"/>
                </a:solidFill>
                <a:latin typeface="PT Serif" panose="020A0603040505020204" pitchFamily="18" charset="0"/>
              </a:rPr>
              <a:t>20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个测试样本，“</a:t>
            </a:r>
            <a:r>
              <a:rPr lang="en" altLang="zh-CN" sz="2800" dirty="0">
                <a:solidFill>
                  <a:srgbClr val="1F0909"/>
                </a:solidFill>
                <a:latin typeface="PT Serif" panose="020A0603040505020204" pitchFamily="18" charset="0"/>
              </a:rPr>
              <a:t>Class”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一栏表示每个测试样本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真正的标签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（</a:t>
            </a:r>
            <a:r>
              <a:rPr lang="en" altLang="zh-CN" sz="2800" dirty="0">
                <a:solidFill>
                  <a:srgbClr val="1F0909"/>
                </a:solidFill>
                <a:latin typeface="PT Serif" panose="020A0603040505020204" pitchFamily="18" charset="0"/>
              </a:rPr>
              <a:t>p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表示正样本，</a:t>
            </a:r>
            <a:r>
              <a:rPr lang="en" altLang="zh-CN" sz="2800" dirty="0">
                <a:solidFill>
                  <a:srgbClr val="1F0909"/>
                </a:solidFill>
                <a:latin typeface="PT Serif" panose="020A0603040505020204" pitchFamily="18" charset="0"/>
              </a:rPr>
              <a:t>n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表示负样本），“</a:t>
            </a:r>
            <a:r>
              <a:rPr lang="en" altLang="zh-CN" sz="2800" dirty="0">
                <a:solidFill>
                  <a:srgbClr val="1F0909"/>
                </a:solidFill>
                <a:latin typeface="PT Serif" panose="020A0603040505020204" pitchFamily="18" charset="0"/>
              </a:rPr>
              <a:t>Score”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表示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每个测试样本属于正样本的概率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05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3AD8F-2AD1-1F44-B6D1-5CC90755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0625" y="850901"/>
            <a:ext cx="4559300" cy="3937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C222391-03B0-FB45-8272-A066FFE2642C}"/>
              </a:ext>
            </a:extLst>
          </p:cNvPr>
          <p:cNvSpPr/>
          <p:nvPr/>
        </p:nvSpPr>
        <p:spPr>
          <a:xfrm>
            <a:off x="1622425" y="914401"/>
            <a:ext cx="4648200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接下来，从高到低，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依次将“</a:t>
            </a:r>
            <a:r>
              <a:rPr lang="en" altLang="zh-CN" sz="2800" dirty="0">
                <a:solidFill>
                  <a:srgbClr val="0000FF"/>
                </a:solidFill>
                <a:latin typeface="PT Serif" panose="020A0603040505020204" pitchFamily="18" charset="0"/>
              </a:rPr>
              <a:t>Score”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值作为阈值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；</a:t>
            </a:r>
            <a:endParaRPr lang="en-US" altLang="zh-CN" sz="2800" dirty="0">
              <a:solidFill>
                <a:srgbClr val="1F0909"/>
              </a:solidFill>
              <a:latin typeface="PT Serif" panose="020A060304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1F0909"/>
              </a:solidFill>
              <a:latin typeface="PT Serif" panose="020A060304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当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测试样本属于正样本的概率</a:t>
            </a:r>
            <a:r>
              <a:rPr lang="zh-CN" altLang="en-US" sz="2800" b="1" dirty="0">
                <a:solidFill>
                  <a:srgbClr val="C00000"/>
                </a:solidFill>
                <a:latin typeface="PT Serif" panose="020A0603040505020204" pitchFamily="18" charset="0"/>
              </a:rPr>
              <a:t>大于或等于这个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阈值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时，我们认为它为</a:t>
            </a:r>
            <a:r>
              <a:rPr lang="zh-CN" altLang="en-US" sz="2800" dirty="0">
                <a:solidFill>
                  <a:srgbClr val="C00000"/>
                </a:solidFill>
                <a:latin typeface="PT Serif" panose="020A0603040505020204" pitchFamily="18" charset="0"/>
              </a:rPr>
              <a:t>正样本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，否则为</a:t>
            </a:r>
            <a:r>
              <a:rPr lang="zh-CN" altLang="en-US" sz="2800" dirty="0">
                <a:solidFill>
                  <a:srgbClr val="C00000"/>
                </a:solidFill>
                <a:latin typeface="PT Serif" panose="020A0603040505020204" pitchFamily="18" charset="0"/>
              </a:rPr>
              <a:t>负样本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endParaRPr lang="en-US" altLang="zh-CN" sz="2800" dirty="0">
              <a:solidFill>
                <a:srgbClr val="1F0909"/>
              </a:solidFill>
              <a:latin typeface="PT Serif" panose="020A060304050502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700EE1-15B4-B24E-A536-1AD41C0440C3}"/>
              </a:ext>
            </a:extLst>
          </p:cNvPr>
          <p:cNvSpPr/>
          <p:nvPr/>
        </p:nvSpPr>
        <p:spPr>
          <a:xfrm>
            <a:off x="1622426" y="4648200"/>
            <a:ext cx="88931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举例来说，对于图中的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第</a:t>
            </a:r>
            <a:r>
              <a:rPr lang="en-US" altLang="zh-CN" sz="2800" dirty="0">
                <a:solidFill>
                  <a:srgbClr val="0000FF"/>
                </a:solidFill>
                <a:latin typeface="PT Serif" panose="020A0603040505020204" pitchFamily="18" charset="0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个样本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，其“</a:t>
            </a:r>
            <a:r>
              <a:rPr lang="en" altLang="zh-CN" sz="2800" dirty="0">
                <a:solidFill>
                  <a:srgbClr val="1F0909"/>
                </a:solidFill>
                <a:latin typeface="PT Serif" panose="020A0603040505020204" pitchFamily="18" charset="0"/>
              </a:rPr>
              <a:t>Score”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值为</a:t>
            </a:r>
            <a:r>
              <a:rPr lang="en-US" altLang="zh-CN" sz="2800" dirty="0">
                <a:solidFill>
                  <a:srgbClr val="0000FF"/>
                </a:solidFill>
                <a:latin typeface="PT Serif" panose="020A0603040505020204" pitchFamily="18" charset="0"/>
              </a:rPr>
              <a:t>0.6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，那么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样本</a:t>
            </a:r>
            <a:r>
              <a:rPr lang="en-US" altLang="zh-CN" sz="2800" dirty="0">
                <a:solidFill>
                  <a:srgbClr val="0000FF"/>
                </a:solidFill>
                <a:latin typeface="PT Serif" panose="020A0603040505020204" pitchFamily="18" charset="0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，</a:t>
            </a:r>
            <a:r>
              <a:rPr lang="en-US" altLang="zh-CN" sz="2800" dirty="0">
                <a:solidFill>
                  <a:srgbClr val="0000FF"/>
                </a:solidFill>
                <a:latin typeface="PT Serif" panose="020A0603040505020204" pitchFamily="18" charset="0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，</a:t>
            </a:r>
            <a:r>
              <a:rPr lang="en-US" altLang="zh-CN" sz="2800" dirty="0">
                <a:solidFill>
                  <a:srgbClr val="0000FF"/>
                </a:solidFill>
                <a:latin typeface="PT Serif" panose="020A0603040505020204" pitchFamily="18" charset="0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，</a:t>
            </a:r>
            <a:r>
              <a:rPr lang="en-US" altLang="zh-CN" sz="2800" dirty="0">
                <a:solidFill>
                  <a:srgbClr val="0000FF"/>
                </a:solidFill>
                <a:latin typeface="PT Serif" panose="020A0603040505020204" pitchFamily="18" charset="0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PT Serif" panose="020A0603040505020204" pitchFamily="18" charset="0"/>
              </a:rPr>
              <a:t>都被认为是正样本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，因为它们的“</a:t>
            </a:r>
            <a:r>
              <a:rPr lang="en" altLang="zh-CN" sz="2800" dirty="0">
                <a:solidFill>
                  <a:srgbClr val="1F0909"/>
                </a:solidFill>
                <a:latin typeface="PT Serif" panose="020A0603040505020204" pitchFamily="18" charset="0"/>
              </a:rPr>
              <a:t>Score”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值都</a:t>
            </a:r>
            <a:r>
              <a:rPr lang="zh-CN" altLang="en-US" sz="2800" dirty="0">
                <a:solidFill>
                  <a:srgbClr val="C00000"/>
                </a:solidFill>
                <a:latin typeface="PT Serif" panose="020A0603040505020204" pitchFamily="18" charset="0"/>
              </a:rPr>
              <a:t>大于等于</a:t>
            </a:r>
            <a:r>
              <a:rPr lang="en-US" altLang="zh-CN" sz="2800" dirty="0">
                <a:solidFill>
                  <a:srgbClr val="C00000"/>
                </a:solidFill>
                <a:latin typeface="PT Serif" panose="020A0603040505020204" pitchFamily="18" charset="0"/>
              </a:rPr>
              <a:t>0.6</a:t>
            </a:r>
            <a:r>
              <a:rPr lang="zh-CN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，而其他样本则都认为是负样本。</a:t>
            </a:r>
            <a:r>
              <a:rPr lang="zh-Hans" altLang="en-US" sz="2800" b="1" dirty="0">
                <a:solidFill>
                  <a:srgbClr val="C00000"/>
                </a:solidFill>
                <a:latin typeface="PT Serif" panose="020A0603040505020204" pitchFamily="18" charset="0"/>
              </a:rPr>
              <a:t>接着计算  </a:t>
            </a:r>
            <a:r>
              <a:rPr lang="en-US" altLang="zh-Hans" sz="2800" b="1" dirty="0">
                <a:solidFill>
                  <a:srgbClr val="C00000"/>
                </a:solidFill>
                <a:latin typeface="PT Serif" panose="020A0603040505020204" pitchFamily="18" charset="0"/>
              </a:rPr>
              <a:t>TPR</a:t>
            </a:r>
            <a:r>
              <a:rPr lang="zh-Hans" altLang="en-US" sz="2800" b="1" dirty="0">
                <a:solidFill>
                  <a:srgbClr val="C00000"/>
                </a:solidFill>
                <a:latin typeface="PT Serif" panose="020A0603040505020204" pitchFamily="18" charset="0"/>
              </a:rPr>
              <a:t> 和 </a:t>
            </a:r>
            <a:r>
              <a:rPr lang="en-US" altLang="zh-Hans" sz="2800" b="1" dirty="0">
                <a:solidFill>
                  <a:srgbClr val="C00000"/>
                </a:solidFill>
                <a:latin typeface="PT Serif" panose="020A0603040505020204" pitchFamily="18" charset="0"/>
              </a:rPr>
              <a:t>FPR</a:t>
            </a:r>
            <a:r>
              <a:rPr lang="zh-Hans" altLang="en-US" sz="28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209800" y="4001869"/>
            <a:ext cx="297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" altLang="zh-CN" dirty="0">
                <a:solidFill>
                  <a:srgbClr val="0000FF"/>
                </a:solidFill>
              </a:rPr>
              <a:t>TPR=TP/(TP+FN)</a:t>
            </a:r>
          </a:p>
          <a:p>
            <a:pPr lvl="1"/>
            <a:r>
              <a:rPr lang="en" altLang="zh-CN" dirty="0">
                <a:solidFill>
                  <a:srgbClr val="0000FF"/>
                </a:solidFill>
              </a:rPr>
              <a:t>FPR=FP/(FP+TN)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99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ROC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0D1D36-8809-B849-8F03-524F08B8CBB4}"/>
              </a:ext>
            </a:extLst>
          </p:cNvPr>
          <p:cNvSpPr/>
          <p:nvPr/>
        </p:nvSpPr>
        <p:spPr>
          <a:xfrm>
            <a:off x="1219200" y="5075499"/>
            <a:ext cx="9508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每次选取一个不同的</a:t>
            </a:r>
            <a:r>
              <a:rPr lang="en" altLang="zh-CN" sz="2400" dirty="0">
                <a:solidFill>
                  <a:srgbClr val="1F0909"/>
                </a:solidFill>
                <a:latin typeface="PT Serif" panose="020A0603040505020204" pitchFamily="18" charset="0"/>
              </a:rPr>
              <a:t>threshold</a:t>
            </a:r>
            <a:r>
              <a:rPr lang="zh-CN" altLang="en" sz="2400" dirty="0">
                <a:solidFill>
                  <a:srgbClr val="1F0909"/>
                </a:solidFill>
                <a:latin typeface="PT Serif" panose="020A0603040505020204" pitchFamily="18" charset="0"/>
              </a:rPr>
              <a:t>，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我们就可以得到一组</a:t>
            </a:r>
            <a:r>
              <a:rPr lang="en" altLang="zh-CN" sz="2400" dirty="0">
                <a:solidFill>
                  <a:srgbClr val="1F0909"/>
                </a:solidFill>
                <a:latin typeface="PT Serif" panose="020A0603040505020204" pitchFamily="18" charset="0"/>
              </a:rPr>
              <a:t>FPR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和</a:t>
            </a:r>
            <a:r>
              <a:rPr lang="en" altLang="zh-CN" sz="2400" dirty="0">
                <a:solidFill>
                  <a:srgbClr val="1F0909"/>
                </a:solidFill>
                <a:latin typeface="PT Serif" panose="020A0603040505020204" pitchFamily="18" charset="0"/>
              </a:rPr>
              <a:t>TPR</a:t>
            </a:r>
            <a:r>
              <a:rPr lang="zh-CN" altLang="en" sz="2400" dirty="0">
                <a:solidFill>
                  <a:srgbClr val="1F0909"/>
                </a:solidFill>
                <a:latin typeface="PT Serif" panose="020A0603040505020204" pitchFamily="18" charset="0"/>
              </a:rPr>
              <a:t>，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即</a:t>
            </a:r>
            <a:r>
              <a:rPr lang="en" altLang="zh-CN" sz="2400" dirty="0">
                <a:solidFill>
                  <a:srgbClr val="1F0909"/>
                </a:solidFill>
                <a:latin typeface="PT Serif" panose="020A0603040505020204" pitchFamily="18" charset="0"/>
              </a:rPr>
              <a:t>ROC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曲线上的一点。这样一来，我们一共得到了</a:t>
            </a:r>
            <a:r>
              <a:rPr lang="en-US" altLang="zh-CN" sz="2400" dirty="0">
                <a:solidFill>
                  <a:srgbClr val="C00000"/>
                </a:solidFill>
                <a:latin typeface="PT Serif" panose="020A0603040505020204" pitchFamily="18" charset="0"/>
              </a:rPr>
              <a:t>20</a:t>
            </a:r>
            <a:r>
              <a:rPr lang="zh-CN" altLang="en-US" sz="2400" dirty="0">
                <a:solidFill>
                  <a:srgbClr val="C00000"/>
                </a:solidFill>
                <a:latin typeface="PT Serif" panose="020A0603040505020204" pitchFamily="18" charset="0"/>
              </a:rPr>
              <a:t>组</a:t>
            </a:r>
            <a:r>
              <a:rPr lang="en" altLang="zh-CN" sz="2400" dirty="0">
                <a:solidFill>
                  <a:srgbClr val="C00000"/>
                </a:solidFill>
                <a:latin typeface="PT Serif" panose="020A0603040505020204" pitchFamily="18" charset="0"/>
              </a:rPr>
              <a:t>FPR</a:t>
            </a:r>
            <a:r>
              <a:rPr lang="zh-CN" altLang="en-US" sz="2400" dirty="0">
                <a:solidFill>
                  <a:srgbClr val="C00000"/>
                </a:solidFill>
                <a:latin typeface="PT Serif" panose="020A0603040505020204" pitchFamily="18" charset="0"/>
              </a:rPr>
              <a:t>和</a:t>
            </a:r>
            <a:r>
              <a:rPr lang="en" altLang="zh-CN" sz="2400" dirty="0">
                <a:solidFill>
                  <a:srgbClr val="C00000"/>
                </a:solidFill>
                <a:latin typeface="PT Serif" panose="020A0603040505020204" pitchFamily="18" charset="0"/>
              </a:rPr>
              <a:t>TPR</a:t>
            </a:r>
            <a:r>
              <a:rPr lang="zh-CN" altLang="en-US" sz="2400" dirty="0">
                <a:solidFill>
                  <a:srgbClr val="C00000"/>
                </a:solidFill>
                <a:latin typeface="PT Serif" panose="020A0603040505020204" pitchFamily="18" charset="0"/>
              </a:rPr>
              <a:t>的值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，将它们画在</a:t>
            </a:r>
            <a:r>
              <a:rPr lang="en" altLang="zh-CN" sz="2400" dirty="0">
                <a:solidFill>
                  <a:srgbClr val="1F0909"/>
                </a:solidFill>
                <a:latin typeface="PT Serif" panose="020A0603040505020204" pitchFamily="18" charset="0"/>
              </a:rPr>
              <a:t>ROC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曲线的结果图。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BE4960-5704-7C4D-93AD-22665BE5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830483"/>
            <a:ext cx="4876800" cy="427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27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5C0953-0838-6B43-85FC-9C580D3A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13" y="960443"/>
            <a:ext cx="3175000" cy="3073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76D8F4-E60D-BD46-B1DE-FFAD3DFEC9BC}"/>
              </a:ext>
            </a:extLst>
          </p:cNvPr>
          <p:cNvSpPr/>
          <p:nvPr/>
        </p:nvSpPr>
        <p:spPr>
          <a:xfrm>
            <a:off x="4800600" y="925581"/>
            <a:ext cx="6426200" cy="317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ctr"/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考虑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ROC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曲线图中的四个点和一条线。</a:t>
            </a:r>
            <a:endParaRPr lang="en-US" altLang="zh-CN" sz="2000" dirty="0">
              <a:solidFill>
                <a:srgbClr val="1F0909"/>
              </a:solidFill>
              <a:latin typeface="PT Serif" panose="020A0603040505020204" pitchFamily="18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第一个点，</a:t>
            </a:r>
            <a:r>
              <a:rPr lang="en-US" altLang="zh-CN" sz="2000" dirty="0">
                <a:solidFill>
                  <a:srgbClr val="FF0000"/>
                </a:solidFill>
                <a:latin typeface="PT Serif" panose="020A0603040505020204" pitchFamily="18" charset="0"/>
              </a:rPr>
              <a:t>(0,1)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，即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FPR=0, TPR=1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，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这意味着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FN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（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false negative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）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=0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，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并且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FP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（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false positive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）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=0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PT Serif" panose="020A0603040505020204" pitchFamily="18" charset="0"/>
              </a:rPr>
              <a:t>这是一个完美的分类器，它将所有的样本都正确分类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endParaRPr lang="en-US" altLang="zh-CN" sz="2000" dirty="0">
              <a:solidFill>
                <a:srgbClr val="1F0909"/>
              </a:solidFill>
              <a:latin typeface="PT Serif" panose="020A0603040505020204" pitchFamily="18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第二个点，</a:t>
            </a:r>
            <a:r>
              <a:rPr lang="en-US" altLang="zh-CN" sz="2000" dirty="0">
                <a:solidFill>
                  <a:srgbClr val="FF0000"/>
                </a:solidFill>
                <a:latin typeface="PT Serif" panose="020A0603040505020204" pitchFamily="18" charset="0"/>
              </a:rPr>
              <a:t>(1,0)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，即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FPR=1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，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TPR=0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PT Serif" panose="020A0603040505020204" pitchFamily="18" charset="0"/>
              </a:rPr>
              <a:t>这是一个最糟糕的分类器，因为它成功避开了所有的正确答案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endParaRPr lang="en-US" altLang="zh-CN" sz="2000" dirty="0">
              <a:solidFill>
                <a:srgbClr val="1F0909"/>
              </a:solidFill>
              <a:latin typeface="PT Serif" panose="020A0603040505020204" pitchFamily="18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第三个点，</a:t>
            </a:r>
            <a:r>
              <a:rPr lang="en-US" altLang="zh-CN" sz="2000" dirty="0">
                <a:solidFill>
                  <a:srgbClr val="FF0000"/>
                </a:solidFill>
                <a:latin typeface="PT Serif" panose="020A0603040505020204" pitchFamily="18" charset="0"/>
              </a:rPr>
              <a:t>(0,0)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，即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FPR=TPR=0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，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即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FP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（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false positive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）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=TP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（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true positive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）</a:t>
            </a:r>
            <a:r>
              <a:rPr lang="en" altLang="zh-CN" sz="2000" dirty="0">
                <a:solidFill>
                  <a:srgbClr val="1F0909"/>
                </a:solidFill>
                <a:latin typeface="PT Serif" panose="020A0603040505020204" pitchFamily="18" charset="0"/>
              </a:rPr>
              <a:t>=0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PT Serif" panose="020A0603040505020204" pitchFamily="18" charset="0"/>
              </a:rPr>
              <a:t>该分类器预测所有的样本都为</a:t>
            </a:r>
            <a:r>
              <a:rPr lang="zh-CN" altLang="en-US" sz="2000" dirty="0">
                <a:solidFill>
                  <a:srgbClr val="0000FF"/>
                </a:solidFill>
                <a:latin typeface="PT Serif" panose="020A0603040505020204" pitchFamily="18" charset="0"/>
              </a:rPr>
              <a:t>负样本（</a:t>
            </a:r>
            <a:r>
              <a:rPr lang="en" altLang="zh-CN" sz="2000" dirty="0">
                <a:solidFill>
                  <a:srgbClr val="0000FF"/>
                </a:solidFill>
                <a:latin typeface="PT Serif" panose="020A0603040505020204" pitchFamily="18" charset="0"/>
              </a:rPr>
              <a:t>negative</a:t>
            </a:r>
            <a:r>
              <a:rPr lang="zh-CN" altLang="en" sz="2000" dirty="0">
                <a:solidFill>
                  <a:srgbClr val="0000FF"/>
                </a:solidFill>
                <a:latin typeface="PT Serif" panose="020A0603040505020204" pitchFamily="18" charset="0"/>
              </a:rPr>
              <a:t>）</a:t>
            </a:r>
            <a:r>
              <a:rPr lang="zh-CN" altLang="en" sz="20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endParaRPr lang="en-US" altLang="zh-CN" sz="2000" dirty="0">
              <a:solidFill>
                <a:srgbClr val="1F0909"/>
              </a:solidFill>
              <a:latin typeface="PT Serif" panose="020A0603040505020204" pitchFamily="18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第四个点</a:t>
            </a:r>
            <a:r>
              <a:rPr lang="zh-CN" altLang="en-US" sz="2000" dirty="0">
                <a:solidFill>
                  <a:srgbClr val="FF0000"/>
                </a:solidFill>
                <a:latin typeface="PT Serif" panose="020A0603040505020204" pitchFamily="18" charset="0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PT Serif" panose="020A0603040505020204" pitchFamily="18" charset="0"/>
              </a:rPr>
              <a:t>1,1</a:t>
            </a:r>
            <a:r>
              <a:rPr lang="zh-CN" altLang="en-US" sz="2000" dirty="0">
                <a:solidFill>
                  <a:srgbClr val="FF0000"/>
                </a:solidFill>
                <a:latin typeface="PT Serif" panose="020A0603040505020204" pitchFamily="18" charset="0"/>
              </a:rPr>
              <a:t>）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PT Serif" panose="020A0603040505020204" pitchFamily="18" charset="0"/>
              </a:rPr>
              <a:t>分类器预测所有的样本都为</a:t>
            </a:r>
            <a:r>
              <a:rPr lang="zh-CN" altLang="en-US" sz="2000" dirty="0">
                <a:solidFill>
                  <a:srgbClr val="0000FF"/>
                </a:solidFill>
                <a:latin typeface="PT Serif" panose="020A0603040505020204" pitchFamily="18" charset="0"/>
              </a:rPr>
              <a:t>正样本</a:t>
            </a:r>
            <a:r>
              <a:rPr lang="zh-CN" altLang="en-US" sz="2000" dirty="0">
                <a:solidFill>
                  <a:srgbClr val="1F0909"/>
                </a:solidFill>
                <a:latin typeface="PT Serif" panose="020A0603040505020204" pitchFamily="18" charset="0"/>
              </a:rPr>
              <a:t>。</a:t>
            </a:r>
            <a:endParaRPr lang="en-US" altLang="zh-CN" sz="2000" dirty="0">
              <a:solidFill>
                <a:srgbClr val="1F0909"/>
              </a:solidFill>
              <a:latin typeface="PT Serif" panose="020A06030405050202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ED7921-613E-B043-9BCD-24C5D00A81F7}"/>
              </a:ext>
            </a:extLst>
          </p:cNvPr>
          <p:cNvSpPr/>
          <p:nvPr/>
        </p:nvSpPr>
        <p:spPr>
          <a:xfrm>
            <a:off x="1537856" y="5105401"/>
            <a:ext cx="9053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" altLang="zh-CN" sz="2400" dirty="0">
                <a:solidFill>
                  <a:srgbClr val="1F0909"/>
                </a:solidFill>
                <a:latin typeface="PT Serif" panose="020A0603040505020204" pitchFamily="18" charset="0"/>
              </a:rPr>
              <a:t>ROC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曲线图中的虚线</a:t>
            </a:r>
            <a:r>
              <a:rPr lang="en" altLang="zh-CN" sz="2400" dirty="0">
                <a:solidFill>
                  <a:srgbClr val="1F0909"/>
                </a:solidFill>
                <a:latin typeface="PT Serif" panose="020A0603040505020204" pitchFamily="18" charset="0"/>
              </a:rPr>
              <a:t>y=x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上的点。这条对角线上的点其实表示的是一个</a:t>
            </a:r>
            <a:r>
              <a:rPr lang="zh-CN" altLang="en-US" sz="2400" dirty="0">
                <a:solidFill>
                  <a:srgbClr val="FF0000"/>
                </a:solidFill>
                <a:latin typeface="PT Serif" panose="020A0603040505020204" pitchFamily="18" charset="0"/>
              </a:rPr>
              <a:t>采用随机猜测策略的分类器的结果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，如</a:t>
            </a:r>
            <a:r>
              <a:rPr lang="en-US" altLang="zh-CN" sz="2400" dirty="0">
                <a:solidFill>
                  <a:srgbClr val="1F0909"/>
                </a:solidFill>
                <a:latin typeface="PT Serif" panose="020A0603040505020204" pitchFamily="18" charset="0"/>
              </a:rPr>
              <a:t>(0.5,0.5)</a:t>
            </a:r>
            <a:r>
              <a:rPr lang="zh-CN" altLang="en-US" sz="2400" dirty="0">
                <a:solidFill>
                  <a:srgbClr val="1F0909"/>
                </a:solidFill>
                <a:latin typeface="PT Serif" panose="020A0603040505020204" pitchFamily="18" charset="0"/>
              </a:rPr>
              <a:t>，表示该分类器随机对于一半的样本猜测其为正样本，另外一半的样本为负样本。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99F911-411C-F74E-886B-95B80C3266F0}"/>
              </a:ext>
            </a:extLst>
          </p:cNvPr>
          <p:cNvSpPr/>
          <p:nvPr/>
        </p:nvSpPr>
        <p:spPr>
          <a:xfrm>
            <a:off x="1538432" y="4648200"/>
            <a:ext cx="7224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" altLang="zh-CN" sz="2400" dirty="0">
                <a:solidFill>
                  <a:srgbClr val="0000FF"/>
                </a:solidFill>
                <a:latin typeface="PT Serif" panose="020A0603040505020204" pitchFamily="18" charset="0"/>
              </a:rPr>
              <a:t>ROC</a:t>
            </a:r>
            <a:r>
              <a:rPr lang="zh-CN" altLang="en-US" sz="2400" dirty="0">
                <a:solidFill>
                  <a:srgbClr val="0000FF"/>
                </a:solidFill>
                <a:latin typeface="PT Serif" panose="020A0603040505020204" pitchFamily="18" charset="0"/>
              </a:rPr>
              <a:t>曲线越接近左上角，该分类器的性能越好。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66318E3-A03F-1B42-BA1A-7CF403D598AB}"/>
              </a:ext>
            </a:extLst>
          </p:cNvPr>
          <p:cNvSpPr/>
          <p:nvPr/>
        </p:nvSpPr>
        <p:spPr>
          <a:xfrm>
            <a:off x="8382001" y="4036947"/>
            <a:ext cx="1781443" cy="1040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FF7BB7-6C7C-A54F-BBF1-A99C9A8FF7CF}"/>
              </a:ext>
            </a:extLst>
          </p:cNvPr>
          <p:cNvSpPr/>
          <p:nvPr/>
        </p:nvSpPr>
        <p:spPr>
          <a:xfrm>
            <a:off x="2024218" y="4038600"/>
            <a:ext cx="2502608" cy="646331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</a:rPr>
              <a:t>TPR=TP/(TP+FN)</a:t>
            </a:r>
          </a:p>
          <a:p>
            <a:r>
              <a:rPr lang="en" altLang="zh-CN" b="1" dirty="0">
                <a:solidFill>
                  <a:srgbClr val="C00000"/>
                </a:solidFill>
              </a:rPr>
              <a:t>FPR=FP/(FP+TN)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0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AUC</a:t>
            </a:r>
            <a:endParaRPr lang="zh-CN" altLang="en-US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1066800" y="1088117"/>
            <a:ext cx="9601200" cy="1200988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16754D"/>
              </a:buClr>
              <a:buNone/>
            </a:pPr>
            <a:r>
              <a:rPr lang="zh-CN" altLang="en-US" sz="2400" dirty="0">
                <a:solidFill>
                  <a:prstClr val="black"/>
                </a:solidFill>
                <a:latin typeface="幼圆"/>
                <a:ea typeface="幼圆"/>
              </a:rPr>
              <a:t>若某个学习器的</a:t>
            </a:r>
            <a:r>
              <a:rPr lang="en-US" altLang="zh-CN" sz="2400" dirty="0">
                <a:solidFill>
                  <a:prstClr val="black"/>
                </a:solidFill>
                <a:latin typeface="幼圆"/>
                <a:ea typeface="幼圆"/>
              </a:rPr>
              <a:t>ROC</a:t>
            </a:r>
            <a:r>
              <a:rPr lang="zh-CN" altLang="en-US" sz="2400" dirty="0">
                <a:solidFill>
                  <a:prstClr val="black"/>
                </a:solidFill>
                <a:latin typeface="幼圆"/>
                <a:ea typeface="幼圆"/>
              </a:rPr>
              <a:t>曲线被另一个学习器的曲线“包住”，则后者性能优于前者；否则如果曲线交叉，可以根据</a:t>
            </a:r>
            <a:r>
              <a:rPr lang="en-US" altLang="zh-CN" sz="2400" dirty="0">
                <a:solidFill>
                  <a:srgbClr val="0000FF"/>
                </a:solidFill>
                <a:latin typeface="幼圆"/>
                <a:ea typeface="幼圆"/>
              </a:rPr>
              <a:t>ROC</a:t>
            </a:r>
            <a:r>
              <a:rPr lang="zh-CN" altLang="en-US" sz="2400" dirty="0">
                <a:solidFill>
                  <a:srgbClr val="0000FF"/>
                </a:solidFill>
                <a:latin typeface="幼圆"/>
                <a:ea typeface="幼圆"/>
              </a:rPr>
              <a:t>曲线下面积大小进行比较，也即</a:t>
            </a:r>
            <a:r>
              <a:rPr lang="en-US" altLang="zh-CN" sz="2400" dirty="0">
                <a:solidFill>
                  <a:srgbClr val="0000FF"/>
                </a:solidFill>
                <a:latin typeface="幼圆"/>
                <a:ea typeface="幼圆"/>
              </a:rPr>
              <a:t>AUC</a:t>
            </a:r>
            <a:r>
              <a:rPr lang="zh-CN" altLang="en-US" sz="2400" dirty="0">
                <a:solidFill>
                  <a:srgbClr val="0000FF"/>
                </a:solidFill>
                <a:latin typeface="幼圆"/>
                <a:ea typeface="幼圆"/>
              </a:rPr>
              <a:t>值</a:t>
            </a:r>
            <a:r>
              <a:rPr lang="en-US" altLang="zh-CN" sz="2400" dirty="0">
                <a:solidFill>
                  <a:prstClr val="black"/>
                </a:solidFill>
                <a:latin typeface="幼圆"/>
                <a:ea typeface="幼圆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幼圆"/>
              <a:ea typeface="幼圆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647"/>
            <a:ext cx="3165475" cy="31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742157"/>
            <a:ext cx="5323885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7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非均等代价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1600" y="1331771"/>
            <a:ext cx="490728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zh-CN" altLang="en-US" sz="2400" dirty="0"/>
              <a:t>现实任务中</a:t>
            </a:r>
            <a:r>
              <a:rPr lang="zh-CN" altLang="en-US" sz="2400" b="1" dirty="0">
                <a:solidFill>
                  <a:srgbClr val="FF0000"/>
                </a:solidFill>
              </a:rPr>
              <a:t>不同类型的错误所造成的后果很可能不同</a:t>
            </a:r>
            <a:r>
              <a:rPr lang="zh-CN" altLang="en-US" sz="2400" dirty="0"/>
              <a:t>，为了</a:t>
            </a:r>
            <a:r>
              <a:rPr lang="zh-CN" altLang="en-US" sz="2400" dirty="0">
                <a:solidFill>
                  <a:srgbClr val="0000FF"/>
                </a:solidFill>
              </a:rPr>
              <a:t>权衡不同类型错误所造成的不同损失</a:t>
            </a:r>
            <a:r>
              <a:rPr lang="zh-CN" altLang="en-US" sz="2400" dirty="0"/>
              <a:t>，可为错误赋予“</a:t>
            </a:r>
            <a:r>
              <a:rPr lang="zh-CN" altLang="en-US" sz="2400" b="1" dirty="0">
                <a:solidFill>
                  <a:srgbClr val="0000FF"/>
                </a:solidFill>
              </a:rPr>
              <a:t>非均等代价</a:t>
            </a:r>
            <a:r>
              <a:rPr lang="zh-CN" altLang="en-US" sz="2400" dirty="0"/>
              <a:t>”</a:t>
            </a:r>
            <a:r>
              <a:rPr lang="en-US" altLang="zh-CN" sz="2000" spc="-5" dirty="0">
                <a:solidFill>
                  <a:prstClr val="black"/>
                </a:solidFill>
                <a:latin typeface="Verdana"/>
                <a:ea typeface=""/>
                <a:cs typeface="Verdana"/>
              </a:rPr>
              <a:t> (u</a:t>
            </a:r>
            <a:r>
              <a:rPr lang="en-US" altLang="zh-CN" sz="2000" spc="5" dirty="0">
                <a:solidFill>
                  <a:prstClr val="black"/>
                </a:solidFill>
                <a:latin typeface="Verdana"/>
                <a:ea typeface=""/>
                <a:cs typeface="Verdana"/>
              </a:rPr>
              <a:t>n</a:t>
            </a:r>
            <a:r>
              <a:rPr lang="en-US" altLang="zh-CN" sz="2000" spc="-10" dirty="0">
                <a:solidFill>
                  <a:prstClr val="black"/>
                </a:solidFill>
                <a:latin typeface="Verdana"/>
                <a:ea typeface=""/>
                <a:cs typeface="Verdana"/>
              </a:rPr>
              <a:t>e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ea typeface=""/>
                <a:cs typeface="Verdana"/>
              </a:rPr>
              <a:t>qual</a:t>
            </a:r>
            <a:r>
              <a:rPr lang="en-US" altLang="zh-CN" sz="2000" spc="-30" dirty="0">
                <a:solidFill>
                  <a:prstClr val="black"/>
                </a:solidFill>
                <a:latin typeface="Verdana"/>
                <a:ea typeface=""/>
                <a:cs typeface="Verdana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ea typeface=""/>
                <a:cs typeface="Verdana"/>
              </a:rPr>
              <a:t>cost) </a:t>
            </a:r>
            <a:r>
              <a:rPr lang="zh-CN" altLang="en-US" sz="2400" dirty="0"/>
              <a:t>。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8838" y="920999"/>
            <a:ext cx="3679638" cy="2608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0" y="3599966"/>
            <a:ext cx="801065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7034" indent="-394335">
              <a:buFont typeface="Wingdings"/>
              <a:buChar char=""/>
              <a:tabLst>
                <a:tab pos="407670" algn="l"/>
              </a:tabLst>
            </a:pPr>
            <a:r>
              <a:rPr lang="zh-CN" altLang="en-US" sz="2400" dirty="0"/>
              <a:t>在非均等代价下，不再最小化错误次数，而是</a:t>
            </a:r>
            <a:r>
              <a:rPr lang="zh-CN" altLang="en-US" sz="2400" dirty="0">
                <a:solidFill>
                  <a:srgbClr val="0000FF"/>
                </a:solidFill>
              </a:rPr>
              <a:t>最小化“总体代价”</a:t>
            </a:r>
            <a:r>
              <a:rPr sz="2400" spc="-5" dirty="0">
                <a:solidFill>
                  <a:srgbClr val="0000FF"/>
                </a:solidFill>
                <a:latin typeface="FangSong"/>
                <a:cs typeface="FangSong"/>
              </a:rPr>
              <a:t>代价敏感</a:t>
            </a:r>
            <a:r>
              <a:rPr sz="2000" spc="-5" dirty="0">
                <a:solidFill>
                  <a:srgbClr val="0000FF"/>
                </a:solidFill>
                <a:latin typeface="Verdana"/>
                <a:cs typeface="Verdana"/>
              </a:rPr>
              <a:t>(cos</a:t>
            </a:r>
            <a:r>
              <a:rPr sz="2000" spc="-35" dirty="0">
                <a:solidFill>
                  <a:srgbClr val="0000FF"/>
                </a:solidFill>
                <a:latin typeface="Verdana"/>
                <a:cs typeface="Verdana"/>
              </a:rPr>
              <a:t>t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-s</a:t>
            </a:r>
            <a:r>
              <a:rPr sz="2000" spc="-10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2000" spc="-10" dirty="0">
                <a:solidFill>
                  <a:srgbClr val="0000FF"/>
                </a:solidFill>
                <a:latin typeface="Verdana"/>
                <a:cs typeface="Verdana"/>
              </a:rPr>
              <a:t>s</a:t>
            </a:r>
            <a:r>
              <a:rPr sz="2000" spc="-5" dirty="0">
                <a:solidFill>
                  <a:srgbClr val="0000FF"/>
                </a:solidFill>
                <a:latin typeface="Verdana"/>
                <a:cs typeface="Verdana"/>
              </a:rPr>
              <a:t>it</a:t>
            </a:r>
            <a:r>
              <a:rPr sz="2000" spc="-10" dirty="0">
                <a:solidFill>
                  <a:srgbClr val="0000FF"/>
                </a:solidFill>
                <a:latin typeface="Verdana"/>
                <a:cs typeface="Verdana"/>
              </a:rPr>
              <a:t>ive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r>
              <a:rPr sz="2400" spc="-5" dirty="0">
                <a:solidFill>
                  <a:srgbClr val="0000FF"/>
                </a:solidFill>
                <a:latin typeface="FangSong"/>
                <a:cs typeface="FangSong"/>
              </a:rPr>
              <a:t>错误率</a:t>
            </a:r>
            <a:r>
              <a:rPr sz="2400" spc="-5" dirty="0">
                <a:latin typeface="FangSong"/>
                <a:cs typeface="FangSong"/>
              </a:rPr>
              <a:t>：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14699" y="4409542"/>
            <a:ext cx="5562600" cy="2029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729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代价曲线</a:t>
            </a:r>
            <a:endParaRPr lang="zh-CN" altLang="en-US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998440" y="1005224"/>
            <a:ext cx="6973210" cy="724211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16754D"/>
              </a:buClr>
              <a:buNone/>
            </a:pPr>
            <a:r>
              <a:rPr lang="zh-CN" altLang="en-US" dirty="0">
                <a:solidFill>
                  <a:prstClr val="black"/>
                </a:solidFill>
                <a:latin typeface="幼圆"/>
                <a:ea typeface="幼圆"/>
              </a:rPr>
              <a:t>在</a:t>
            </a:r>
            <a:r>
              <a:rPr lang="zh-CN" altLang="en-US" dirty="0">
                <a:solidFill>
                  <a:srgbClr val="0000FF"/>
                </a:solidFill>
                <a:latin typeface="幼圆"/>
                <a:ea typeface="幼圆"/>
              </a:rPr>
              <a:t>非均等代价下</a:t>
            </a:r>
            <a:r>
              <a:rPr lang="zh-CN" altLang="en-US" dirty="0">
                <a:solidFill>
                  <a:prstClr val="black"/>
                </a:solidFill>
                <a:latin typeface="幼圆"/>
                <a:ea typeface="幼圆"/>
              </a:rPr>
              <a:t>，</a:t>
            </a:r>
            <a:r>
              <a:rPr lang="en-US" altLang="zh-CN" dirty="0">
                <a:solidFill>
                  <a:srgbClr val="0000FF"/>
                </a:solidFill>
                <a:latin typeface="幼圆"/>
                <a:ea typeface="幼圆"/>
              </a:rPr>
              <a:t>ROC</a:t>
            </a:r>
            <a:r>
              <a:rPr lang="zh-CN" altLang="en-US" dirty="0">
                <a:solidFill>
                  <a:srgbClr val="0000FF"/>
                </a:solidFill>
                <a:latin typeface="幼圆"/>
                <a:ea typeface="幼圆"/>
              </a:rPr>
              <a:t>曲线不能直接反映出学习器的期望总体代价</a:t>
            </a:r>
            <a:r>
              <a:rPr lang="zh-CN" altLang="en-US" dirty="0">
                <a:solidFill>
                  <a:prstClr val="black"/>
                </a:solidFill>
                <a:latin typeface="幼圆"/>
                <a:ea typeface="幼圆"/>
              </a:rPr>
              <a:t>，而“</a:t>
            </a:r>
            <a:r>
              <a:rPr lang="zh-CN" altLang="en-US" dirty="0">
                <a:solidFill>
                  <a:srgbClr val="0000FF"/>
                </a:solidFill>
                <a:latin typeface="幼圆"/>
                <a:ea typeface="幼圆"/>
              </a:rPr>
              <a:t>代价曲线</a:t>
            </a:r>
            <a:r>
              <a:rPr lang="zh-CN" altLang="en-US" dirty="0">
                <a:solidFill>
                  <a:prstClr val="black"/>
                </a:solidFill>
                <a:latin typeface="幼圆"/>
                <a:ea typeface="幼圆"/>
              </a:rPr>
              <a:t>”可以。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6384041" y="2897694"/>
            <a:ext cx="3486605" cy="1200988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16754D"/>
              </a:buClr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99394" y="1772720"/>
            <a:ext cx="6973210" cy="2036107"/>
            <a:chOff x="144450" y="2607550"/>
            <a:chExt cx="6973210" cy="2294159"/>
          </a:xfrm>
        </p:grpSpPr>
        <p:sp>
          <p:nvSpPr>
            <p:cNvPr id="11" name="内容占位符 2"/>
            <p:cNvSpPr txBox="1">
              <a:spLocks/>
            </p:cNvSpPr>
            <p:nvPr/>
          </p:nvSpPr>
          <p:spPr>
            <a:xfrm>
              <a:off x="144450" y="2607550"/>
              <a:ext cx="6973210" cy="1200987"/>
            </a:xfrm>
            <a:prstGeom prst="rect">
              <a:avLst/>
            </a:prstGeom>
          </p:spPr>
          <p:txBody>
            <a:bodyPr vert="horz" lIns="91440" tIns="46800" rIns="91440" bIns="45720" rtlCol="0">
              <a:noAutofit/>
            </a:bodyPr>
            <a:lstStyle>
              <a:lvl1pPr marL="228600" indent="-3600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p"/>
                <a:defRPr lang="zh-CN" altLang="en-US" sz="2200" kern="1200" baseline="0" dirty="0" smtClean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1pPr>
              <a:lvl2pPr marL="6858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2pPr>
              <a:lvl3pPr marL="11430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8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3pPr>
              <a:lvl4pPr marL="16002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4pPr>
              <a:lvl5pPr marL="20574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Clr>
                  <a:srgbClr val="16754D"/>
                </a:buClr>
                <a:buNone/>
              </a:pPr>
              <a:r>
                <a:rPr lang="zh-CN" altLang="en-US" dirty="0">
                  <a:solidFill>
                    <a:prstClr val="black"/>
                  </a:solidFill>
                  <a:latin typeface="幼圆"/>
                  <a:ea typeface="幼圆"/>
                </a:rPr>
                <a:t>代价曲线的</a:t>
              </a:r>
              <a:r>
                <a:rPr lang="zh-CN" altLang="en-US" dirty="0">
                  <a:solidFill>
                    <a:srgbClr val="0000FF"/>
                  </a:solidFill>
                  <a:latin typeface="幼圆"/>
                  <a:ea typeface="幼圆"/>
                </a:rPr>
                <a:t>横轴</a:t>
              </a:r>
              <a:r>
                <a:rPr lang="zh-CN" altLang="en-US" dirty="0">
                  <a:solidFill>
                    <a:prstClr val="black"/>
                  </a:solidFill>
                  <a:latin typeface="幼圆"/>
                  <a:ea typeface="幼圆"/>
                </a:rPr>
                <a:t>是取值为</a:t>
              </a:r>
              <a:r>
                <a:rPr lang="zh-Hans" altLang="en-US" dirty="0">
                  <a:solidFill>
                    <a:prstClr val="black"/>
                  </a:solidFill>
                  <a:latin typeface="幼圆"/>
                  <a:ea typeface="幼圆"/>
                </a:rPr>
                <a:t> </a:t>
              </a:r>
              <a:r>
                <a:rPr lang="en-US" altLang="zh-CN" dirty="0">
                  <a:solidFill>
                    <a:prstClr val="black"/>
                  </a:solidFill>
                  <a:latin typeface="幼圆"/>
                  <a:ea typeface="幼圆"/>
                </a:rPr>
                <a:t>[0,1]</a:t>
              </a:r>
              <a:r>
                <a:rPr lang="zh-Hans" altLang="en-US" dirty="0">
                  <a:solidFill>
                    <a:prstClr val="black"/>
                  </a:solidFill>
                  <a:latin typeface="幼圆"/>
                  <a:ea typeface="幼圆"/>
                </a:rPr>
                <a:t> </a:t>
              </a:r>
              <a:r>
                <a:rPr lang="zh-CN" altLang="en-US" dirty="0">
                  <a:solidFill>
                    <a:prstClr val="black"/>
                  </a:solidFill>
                  <a:latin typeface="幼圆"/>
                  <a:ea typeface="幼圆"/>
                </a:rPr>
                <a:t>的</a:t>
              </a:r>
              <a:r>
                <a:rPr lang="zh-CN" altLang="en-US" u="sng" dirty="0">
                  <a:solidFill>
                    <a:srgbClr val="0000FF"/>
                  </a:solidFill>
                  <a:latin typeface="幼圆"/>
                  <a:ea typeface="幼圆"/>
                </a:rPr>
                <a:t>正例概率代价</a:t>
              </a:r>
            </a:p>
          </p:txBody>
        </p: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190" y="3039231"/>
              <a:ext cx="3833066" cy="642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内容占位符 2"/>
            <p:cNvSpPr txBox="1">
              <a:spLocks/>
            </p:cNvSpPr>
            <p:nvPr/>
          </p:nvSpPr>
          <p:spPr>
            <a:xfrm>
              <a:off x="144450" y="3700722"/>
              <a:ext cx="6973210" cy="1200987"/>
            </a:xfrm>
            <a:prstGeom prst="rect">
              <a:avLst/>
            </a:prstGeom>
          </p:spPr>
          <p:txBody>
            <a:bodyPr vert="horz" lIns="91440" tIns="46800" rIns="91440" bIns="45720" rtlCol="0">
              <a:noAutofit/>
            </a:bodyPr>
            <a:lstStyle>
              <a:lvl1pPr marL="228600" indent="-3600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p"/>
                <a:defRPr lang="zh-CN" altLang="en-US" sz="2200" kern="1200" baseline="0" dirty="0" smtClean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1pPr>
              <a:lvl2pPr marL="6858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2pPr>
              <a:lvl3pPr marL="11430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8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3pPr>
              <a:lvl4pPr marL="16002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4pPr>
              <a:lvl5pPr marL="20574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Clr>
                  <a:srgbClr val="16754D"/>
                </a:buClr>
                <a:buNone/>
              </a:pPr>
              <a:r>
                <a:rPr lang="zh-CN" altLang="en-US" dirty="0">
                  <a:solidFill>
                    <a:srgbClr val="0000FF"/>
                  </a:solidFill>
                  <a:latin typeface="幼圆"/>
                  <a:ea typeface="幼圆"/>
                </a:rPr>
                <a:t>纵轴</a:t>
              </a:r>
              <a:r>
                <a:rPr lang="zh-CN" altLang="en-US" dirty="0">
                  <a:solidFill>
                    <a:prstClr val="black"/>
                  </a:solidFill>
                  <a:latin typeface="幼圆"/>
                  <a:ea typeface="幼圆"/>
                </a:rPr>
                <a:t>是取值为</a:t>
              </a:r>
              <a:r>
                <a:rPr lang="en-US" altLang="zh-CN" dirty="0">
                  <a:solidFill>
                    <a:prstClr val="black"/>
                  </a:solidFill>
                  <a:latin typeface="幼圆"/>
                  <a:ea typeface="幼圆"/>
                </a:rPr>
                <a:t>[0,1]</a:t>
              </a:r>
              <a:r>
                <a:rPr lang="zh-CN" altLang="en-US" dirty="0">
                  <a:solidFill>
                    <a:prstClr val="black"/>
                  </a:solidFill>
                  <a:latin typeface="幼圆"/>
                  <a:ea typeface="幼圆"/>
                </a:rPr>
                <a:t>的</a:t>
              </a:r>
              <a:r>
                <a:rPr lang="zh-CN" altLang="en-US" u="sng" dirty="0">
                  <a:solidFill>
                    <a:srgbClr val="0000FF"/>
                  </a:solidFill>
                  <a:latin typeface="幼圆"/>
                  <a:ea typeface="幼圆"/>
                </a:rPr>
                <a:t>归一化代价</a:t>
              </a:r>
            </a:p>
          </p:txBody>
        </p:sp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885" y="4276747"/>
              <a:ext cx="4728552" cy="602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61" y="3760436"/>
            <a:ext cx="3645111" cy="258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4CD64B29-9FE4-774F-9329-F52024F7A168}"/>
              </a:ext>
            </a:extLst>
          </p:cNvPr>
          <p:cNvSpPr/>
          <p:nvPr/>
        </p:nvSpPr>
        <p:spPr>
          <a:xfrm>
            <a:off x="8382000" y="1371600"/>
            <a:ext cx="2220348" cy="18104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94BF39-C048-E74A-9D38-A94F9DD85637}"/>
              </a:ext>
            </a:extLst>
          </p:cNvPr>
          <p:cNvSpPr/>
          <p:nvPr/>
        </p:nvSpPr>
        <p:spPr>
          <a:xfrm>
            <a:off x="1525861" y="391292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</a:rPr>
              <a:t>假反例率</a:t>
            </a:r>
            <a:r>
              <a:rPr lang="en-US" altLang="zh-CN" dirty="0">
                <a:solidFill>
                  <a:srgbClr val="0000FF"/>
                </a:solidFill>
                <a:latin typeface="+mn-ea"/>
              </a:rPr>
              <a:t>FNR=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FN/(TP+FN)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1D0566-E716-6746-943D-61088F6D537D}"/>
              </a:ext>
            </a:extLst>
          </p:cNvPr>
          <p:cNvSpPr/>
          <p:nvPr/>
        </p:nvSpPr>
        <p:spPr>
          <a:xfrm>
            <a:off x="1525860" y="444332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</a:rPr>
              <a:t>假正例率</a:t>
            </a:r>
            <a:r>
              <a:rPr lang="en-US" altLang="zh-CN" dirty="0">
                <a:solidFill>
                  <a:srgbClr val="0000FF"/>
                </a:solidFill>
                <a:latin typeface="+mn-ea"/>
              </a:rPr>
              <a:t>FPR=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FP/(FP+TN)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1ADFD1-420D-4F46-A9C9-9CC89E65A61E}"/>
              </a:ext>
            </a:extLst>
          </p:cNvPr>
          <p:cNvSpPr/>
          <p:nvPr/>
        </p:nvSpPr>
        <p:spPr>
          <a:xfrm>
            <a:off x="1524001" y="2194442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Hans" altLang="en-US" dirty="0">
                <a:solidFill>
                  <a:srgbClr val="FF0000"/>
                </a:solidFill>
                <a:latin typeface="+mn-ea"/>
              </a:rPr>
              <a:t>样例为正例的概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864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代价曲线</a:t>
            </a:r>
            <a:endParaRPr lang="zh-CN" alt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6384041" y="2897694"/>
            <a:ext cx="3486605" cy="1200988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554642" y="977861"/>
            <a:ext cx="8656158" cy="2280984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代价曲线图的绘制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ROC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曲线上每个点对应了代价曲线上的一条线段</a:t>
            </a:r>
            <a:r>
              <a:rPr lang="zh-CN" altLang="en-US" dirty="0">
                <a:latin typeface="+mn-ea"/>
                <a:ea typeface="+mn-ea"/>
              </a:rPr>
              <a:t>，设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ROC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曲线上点的坐标</a:t>
            </a:r>
            <a:r>
              <a:rPr lang="zh-CN" altLang="en-US" dirty="0">
                <a:latin typeface="+mn-ea"/>
                <a:ea typeface="+mn-ea"/>
              </a:rPr>
              <a:t>为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(FPR, TPR)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假正例率，真正例率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dirty="0">
                <a:latin typeface="+mn-ea"/>
                <a:ea typeface="+mn-ea"/>
              </a:rPr>
              <a:t>，则可相应计算出 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假反例率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FNR=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(1-TPR)</a:t>
            </a:r>
            <a:r>
              <a:rPr lang="zh-CN" altLang="en-US" dirty="0">
                <a:latin typeface="+mn-ea"/>
                <a:ea typeface="+mn-ea"/>
              </a:rPr>
              <a:t>，然后在代价平面上绘制一条从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(0,FPR)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 到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(1,FNR)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的线段，线段下的面积即表示了该条件下的期望总体代价；</a:t>
            </a:r>
            <a:endParaRPr lang="en-US" altLang="zh-CN" dirty="0">
              <a:latin typeface="+mn-ea"/>
              <a:ea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如此将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ROC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曲线上的每个点转化为代价平面上的一条线段</a:t>
            </a:r>
            <a:r>
              <a:rPr lang="zh-CN" altLang="en-US" dirty="0">
                <a:latin typeface="+mn-ea"/>
                <a:ea typeface="+mn-ea"/>
              </a:rPr>
              <a:t>，然后取所有线段的下界，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围成的面积即为所有条件下学习器的期望总体代价</a:t>
            </a:r>
            <a:r>
              <a:rPr lang="zh-CN" altLang="en-US" dirty="0">
                <a:latin typeface="+mn-ea"/>
                <a:ea typeface="+mn-ea"/>
              </a:rPr>
              <a:t>。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775" y="3345987"/>
            <a:ext cx="4114800" cy="2919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37" y="3449535"/>
            <a:ext cx="2813155" cy="277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830042" y="37765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</a:rPr>
              <a:t>假反例率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55812" y="54864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</a:rPr>
              <a:t>假正例率</a:t>
            </a:r>
            <a:endParaRPr lang="zh-CN" altLang="en-US"/>
          </a:p>
        </p:txBody>
      </p:sp>
      <p:cxnSp>
        <p:nvCxnSpPr>
          <p:cNvPr id="8" name="直线箭头连接符 7"/>
          <p:cNvCxnSpPr>
            <a:stCxn id="4" idx="0"/>
          </p:cNvCxnSpPr>
          <p:nvPr/>
        </p:nvCxnSpPr>
        <p:spPr>
          <a:xfrm flipV="1">
            <a:off x="2109810" y="5181600"/>
            <a:ext cx="413248" cy="30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6019800" y="4145844"/>
            <a:ext cx="382116" cy="2737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49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××</a:t>
            </a:r>
            <a:r>
              <a:rPr lang="zh-CN" altLang="en-US" dirty="0"/>
              <a:t>误差与</a:t>
            </a:r>
            <a:r>
              <a:rPr lang="en-US" altLang="zh-CN" dirty="0"/>
              <a:t>×</a:t>
            </a:r>
            <a:r>
              <a:rPr lang="zh-CN" altLang="en-US" dirty="0"/>
              <a:t>拟合</a:t>
            </a:r>
          </a:p>
        </p:txBody>
      </p:sp>
    </p:spTree>
    <p:extLst>
      <p:ext uri="{BB962C8B-B14F-4D97-AF65-F5344CB8AC3E}">
        <p14:creationId xmlns:p14="http://schemas.microsoft.com/office/powerpoint/2010/main" val="3248700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模型选择 </a:t>
            </a:r>
            <a:r>
              <a:rPr lang="en-US" altLang="zh-CN"/>
              <a:t>(</a:t>
            </a:r>
            <a:r>
              <a:rPr lang="en-US"/>
              <a:t>model selection)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7847" y="1317691"/>
            <a:ext cx="4195445" cy="34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/>
            <a:r>
              <a:rPr sz="3200" spc="5" dirty="0">
                <a:latin typeface="FangSong"/>
                <a:cs typeface="FangSong"/>
              </a:rPr>
              <a:t>三个</a:t>
            </a:r>
            <a:r>
              <a:rPr sz="3200" dirty="0">
                <a:latin typeface="FangSong"/>
                <a:cs typeface="FangSong"/>
              </a:rPr>
              <a:t>关键</a:t>
            </a:r>
            <a:r>
              <a:rPr sz="3200" spc="-15" dirty="0">
                <a:latin typeface="FangSong"/>
                <a:cs typeface="FangSong"/>
              </a:rPr>
              <a:t>问</a:t>
            </a:r>
            <a:r>
              <a:rPr sz="3200" spc="5" dirty="0">
                <a:latin typeface="FangSong"/>
                <a:cs typeface="FangSong"/>
              </a:rPr>
              <a:t>题</a:t>
            </a:r>
            <a:r>
              <a:rPr sz="3200" dirty="0">
                <a:latin typeface="Verdana"/>
                <a:cs typeface="Verdana"/>
              </a:rPr>
              <a:t>:</a:t>
            </a:r>
            <a:endParaRPr sz="3200">
              <a:latin typeface="Verdana"/>
              <a:cs typeface="Verdana"/>
            </a:endParaRPr>
          </a:p>
          <a:p>
            <a:pPr>
              <a:spcBef>
                <a:spcPts val="28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Wingdings"/>
                <a:cs typeface="Wingdings"/>
              </a:rPr>
              <a:t></a:t>
            </a:r>
            <a:r>
              <a:rPr sz="3200" spc="-2075" dirty="0">
                <a:latin typeface="Wingdings"/>
                <a:cs typeface="Wingdings"/>
              </a:rPr>
              <a:t> </a:t>
            </a:r>
            <a:r>
              <a:rPr sz="3200" spc="5" dirty="0">
                <a:latin typeface="FangSong"/>
                <a:cs typeface="FangSong"/>
              </a:rPr>
              <a:t>如何</a:t>
            </a:r>
            <a:r>
              <a:rPr sz="3200" dirty="0">
                <a:latin typeface="FangSong"/>
                <a:cs typeface="FangSong"/>
              </a:rPr>
              <a:t>获得测试</a:t>
            </a:r>
            <a:r>
              <a:rPr sz="3200" spc="-15" dirty="0">
                <a:latin typeface="FangSong"/>
                <a:cs typeface="FangSong"/>
              </a:rPr>
              <a:t>结</a:t>
            </a:r>
            <a:r>
              <a:rPr sz="3200" dirty="0">
                <a:latin typeface="FangSong"/>
                <a:cs typeface="FangSong"/>
              </a:rPr>
              <a:t>果？</a:t>
            </a:r>
            <a:endParaRPr sz="3200">
              <a:latin typeface="FangSong"/>
              <a:cs typeface="FangSong"/>
            </a:endParaRPr>
          </a:p>
          <a:p>
            <a:pPr>
              <a:spcBef>
                <a:spcPts val="47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Wingdings"/>
                <a:cs typeface="Wingdings"/>
              </a:rPr>
              <a:t></a:t>
            </a:r>
            <a:r>
              <a:rPr sz="3200" spc="-2075" dirty="0">
                <a:latin typeface="Wingdings"/>
                <a:cs typeface="Wingdings"/>
              </a:rPr>
              <a:t> </a:t>
            </a:r>
            <a:r>
              <a:rPr sz="3200" spc="5" dirty="0">
                <a:latin typeface="FangSong"/>
                <a:cs typeface="FangSong"/>
              </a:rPr>
              <a:t>如何</a:t>
            </a:r>
            <a:r>
              <a:rPr sz="3200" dirty="0">
                <a:latin typeface="FangSong"/>
                <a:cs typeface="FangSong"/>
              </a:rPr>
              <a:t>评估性能</a:t>
            </a:r>
            <a:r>
              <a:rPr sz="3200" spc="-15" dirty="0">
                <a:latin typeface="FangSong"/>
                <a:cs typeface="FangSong"/>
              </a:rPr>
              <a:t>优</a:t>
            </a:r>
            <a:r>
              <a:rPr sz="3200" dirty="0">
                <a:latin typeface="FangSong"/>
                <a:cs typeface="FangSong"/>
              </a:rPr>
              <a:t>劣？</a:t>
            </a:r>
            <a:endParaRPr sz="3200">
              <a:latin typeface="FangSong"/>
              <a:cs typeface="FangSong"/>
            </a:endParaRPr>
          </a:p>
          <a:p>
            <a:pPr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Wingdings"/>
                <a:cs typeface="Wingdings"/>
              </a:rPr>
              <a:t></a:t>
            </a:r>
            <a:r>
              <a:rPr sz="3200" spc="-2075" dirty="0">
                <a:latin typeface="Wingdings"/>
                <a:cs typeface="Wingdings"/>
              </a:rPr>
              <a:t> </a:t>
            </a:r>
            <a:r>
              <a:rPr sz="3200" spc="5" dirty="0">
                <a:latin typeface="FangSong"/>
                <a:cs typeface="FangSong"/>
              </a:rPr>
              <a:t>如何</a:t>
            </a:r>
            <a:r>
              <a:rPr sz="3200" dirty="0">
                <a:latin typeface="FangSong"/>
                <a:cs typeface="FangSong"/>
              </a:rPr>
              <a:t>判</a:t>
            </a:r>
            <a:r>
              <a:rPr sz="3200" spc="-15" dirty="0">
                <a:latin typeface="FangSong"/>
                <a:cs typeface="FangSong"/>
              </a:rPr>
              <a:t>断</a:t>
            </a:r>
            <a:r>
              <a:rPr sz="3200" dirty="0">
                <a:latin typeface="FangSong"/>
                <a:cs typeface="FangSong"/>
              </a:rPr>
              <a:t>实质</a:t>
            </a:r>
            <a:r>
              <a:rPr sz="3200" spc="-15" dirty="0">
                <a:latin typeface="FangSong"/>
                <a:cs typeface="FangSong"/>
              </a:rPr>
              <a:t>差</a:t>
            </a:r>
            <a:r>
              <a:rPr sz="3200" dirty="0">
                <a:latin typeface="FangSong"/>
                <a:cs typeface="FangSong"/>
              </a:rPr>
              <a:t>别？</a:t>
            </a:r>
            <a:endParaRPr sz="3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0400" y="2263139"/>
            <a:ext cx="624840" cy="413384"/>
          </a:xfrm>
          <a:custGeom>
            <a:avLst/>
            <a:gdLst/>
            <a:ahLst/>
            <a:cxnLst/>
            <a:rect l="l" t="t" r="r" b="b"/>
            <a:pathLst>
              <a:path w="624839" h="413385">
                <a:moveTo>
                  <a:pt x="0" y="103250"/>
                </a:moveTo>
                <a:lnTo>
                  <a:pt x="418338" y="103250"/>
                </a:lnTo>
                <a:lnTo>
                  <a:pt x="418338" y="0"/>
                </a:lnTo>
                <a:lnTo>
                  <a:pt x="624840" y="206501"/>
                </a:lnTo>
                <a:lnTo>
                  <a:pt x="418338" y="413003"/>
                </a:lnTo>
                <a:lnTo>
                  <a:pt x="418338" y="309752"/>
                </a:lnTo>
                <a:lnTo>
                  <a:pt x="0" y="309752"/>
                </a:lnTo>
                <a:lnTo>
                  <a:pt x="0" y="1032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4115" y="3249167"/>
            <a:ext cx="624840" cy="413384"/>
          </a:xfrm>
          <a:custGeom>
            <a:avLst/>
            <a:gdLst/>
            <a:ahLst/>
            <a:cxnLst/>
            <a:rect l="l" t="t" r="r" b="b"/>
            <a:pathLst>
              <a:path w="624839" h="413385">
                <a:moveTo>
                  <a:pt x="0" y="103250"/>
                </a:moveTo>
                <a:lnTo>
                  <a:pt x="418338" y="103250"/>
                </a:lnTo>
                <a:lnTo>
                  <a:pt x="418338" y="0"/>
                </a:lnTo>
                <a:lnTo>
                  <a:pt x="624840" y="206501"/>
                </a:lnTo>
                <a:lnTo>
                  <a:pt x="418338" y="413003"/>
                </a:lnTo>
                <a:lnTo>
                  <a:pt x="418338" y="309752"/>
                </a:lnTo>
                <a:lnTo>
                  <a:pt x="0" y="309752"/>
                </a:lnTo>
                <a:lnTo>
                  <a:pt x="0" y="1032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24115" y="4250435"/>
            <a:ext cx="624840" cy="411480"/>
          </a:xfrm>
          <a:custGeom>
            <a:avLst/>
            <a:gdLst/>
            <a:ahLst/>
            <a:cxnLst/>
            <a:rect l="l" t="t" r="r" b="b"/>
            <a:pathLst>
              <a:path w="624839" h="411479">
                <a:moveTo>
                  <a:pt x="0" y="102869"/>
                </a:moveTo>
                <a:lnTo>
                  <a:pt x="419100" y="102869"/>
                </a:lnTo>
                <a:lnTo>
                  <a:pt x="419100" y="0"/>
                </a:lnTo>
                <a:lnTo>
                  <a:pt x="624840" y="205739"/>
                </a:lnTo>
                <a:lnTo>
                  <a:pt x="419100" y="411479"/>
                </a:lnTo>
                <a:lnTo>
                  <a:pt x="419100" y="308609"/>
                </a:lnTo>
                <a:lnTo>
                  <a:pt x="0" y="308609"/>
                </a:lnTo>
                <a:lnTo>
                  <a:pt x="0" y="102869"/>
                </a:lnTo>
                <a:close/>
              </a:path>
            </a:pathLst>
          </a:custGeom>
          <a:ln w="1219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04809" y="2295069"/>
            <a:ext cx="1461770" cy="2477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 indent="-13970"/>
            <a:r>
              <a:rPr sz="2800" spc="-25" dirty="0">
                <a:latin typeface="FangSong"/>
                <a:cs typeface="FangSong"/>
              </a:rPr>
              <a:t>评</a:t>
            </a:r>
            <a:r>
              <a:rPr sz="2800" spc="-30" dirty="0">
                <a:latin typeface="FangSong"/>
                <a:cs typeface="FangSong"/>
              </a:rPr>
              <a:t>估方法</a:t>
            </a:r>
            <a:endParaRPr sz="2800">
              <a:latin typeface="FangSong"/>
              <a:cs typeface="FangSong"/>
            </a:endParaRPr>
          </a:p>
          <a:p>
            <a:pPr>
              <a:spcBef>
                <a:spcPts val="31"/>
              </a:spcBef>
            </a:pPr>
            <a:endParaRPr sz="3800">
              <a:latin typeface="Times New Roman"/>
              <a:cs typeface="Times New Roman"/>
            </a:endParaRPr>
          </a:p>
          <a:p>
            <a:pPr marL="26034"/>
            <a:r>
              <a:rPr sz="2800" spc="-25" dirty="0">
                <a:latin typeface="FangSong"/>
                <a:cs typeface="FangSong"/>
              </a:rPr>
              <a:t>性</a:t>
            </a:r>
            <a:r>
              <a:rPr sz="2800" spc="-30" dirty="0">
                <a:latin typeface="FangSong"/>
                <a:cs typeface="FangSong"/>
              </a:rPr>
              <a:t>能度量</a:t>
            </a:r>
            <a:endParaRPr sz="2800">
              <a:latin typeface="FangSong"/>
              <a:cs typeface="FangSong"/>
            </a:endParaRPr>
          </a:p>
          <a:p>
            <a:pPr>
              <a:spcBef>
                <a:spcPts val="37"/>
              </a:spcBef>
            </a:pPr>
            <a:endParaRPr sz="3900">
              <a:latin typeface="Times New Roman"/>
              <a:cs typeface="Times New Roman"/>
            </a:endParaRPr>
          </a:p>
          <a:p>
            <a:pPr marL="26034"/>
            <a:r>
              <a:rPr sz="2800" spc="-20" dirty="0">
                <a:solidFill>
                  <a:srgbClr val="FF0000"/>
                </a:solidFill>
                <a:latin typeface="FangSong"/>
                <a:cs typeface="FangSong"/>
              </a:rPr>
              <a:t>比</a:t>
            </a:r>
            <a:r>
              <a:rPr sz="2800" spc="-30" dirty="0">
                <a:solidFill>
                  <a:srgbClr val="FF0000"/>
                </a:solidFill>
                <a:latin typeface="FangSong"/>
                <a:cs typeface="FangSong"/>
              </a:rPr>
              <a:t>较检验</a:t>
            </a:r>
            <a:endParaRPr sz="280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3550817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四、比较检验</a:t>
            </a:r>
          </a:p>
        </p:txBody>
      </p:sp>
    </p:spTree>
    <p:extLst>
      <p:ext uri="{BB962C8B-B14F-4D97-AF65-F5344CB8AC3E}">
        <p14:creationId xmlns:p14="http://schemas.microsoft.com/office/powerpoint/2010/main" val="331766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机器学习竞赛中，排名越靠前的算法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模型，其应用效果就越好。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854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比较检验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4294967295"/>
          </p:nvPr>
        </p:nvSpPr>
        <p:spPr>
          <a:xfrm>
            <a:off x="2438400" y="2352193"/>
            <a:ext cx="7982051" cy="187991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因为：	</a:t>
            </a:r>
          </a:p>
          <a:p>
            <a:pPr marL="0" indent="0">
              <a:buNone/>
            </a:pPr>
            <a:r>
              <a:rPr lang="en-US" altLang="zh-CN" dirty="0"/>
              <a:t>•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测试性能不等于泛化性能</a:t>
            </a:r>
            <a:r>
              <a:rPr lang="zh-CN" altLang="en-US" dirty="0"/>
              <a:t>（我们只在测试集上进行了评估）</a:t>
            </a:r>
          </a:p>
          <a:p>
            <a:pPr marL="0" indent="0">
              <a:buNone/>
            </a:pPr>
            <a:r>
              <a:rPr lang="en-US" altLang="zh-CN" dirty="0"/>
              <a:t>•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测试性能随着测试集的变化而变化</a:t>
            </a:r>
          </a:p>
          <a:p>
            <a:pPr marL="0" indent="0">
              <a:buNone/>
            </a:pPr>
            <a:r>
              <a:rPr lang="en-US" altLang="zh-CN" dirty="0"/>
              <a:t>•</a:t>
            </a:r>
            <a:r>
              <a:rPr lang="zh-CN" altLang="en-US" dirty="0"/>
              <a:t> 很多机器学习算法本身有一定的</a:t>
            </a:r>
            <a:r>
              <a:rPr lang="zh-CN" altLang="en-US" dirty="0">
                <a:solidFill>
                  <a:srgbClr val="C00000"/>
                </a:solidFill>
              </a:rPr>
              <a:t>随机性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9381" y="1234725"/>
            <a:ext cx="85610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在某种度量下取得评估结果后，是否可以直接比较以评判优</a:t>
            </a:r>
            <a:r>
              <a:rPr sz="2400" spc="5" dirty="0">
                <a:latin typeface="FangSong"/>
                <a:cs typeface="FangSong"/>
              </a:rPr>
              <a:t>劣</a:t>
            </a:r>
            <a:r>
              <a:rPr sz="2400" dirty="0">
                <a:latin typeface="FangSong"/>
                <a:cs typeface="FangSong"/>
              </a:rPr>
              <a:t>？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3600" y="1752913"/>
            <a:ext cx="7696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25" dirty="0">
                <a:solidFill>
                  <a:srgbClr val="0000FF"/>
                </a:solidFill>
                <a:latin typeface="Verdana"/>
                <a:cs typeface="Verdana"/>
              </a:rPr>
              <a:t>NO</a:t>
            </a:r>
            <a:r>
              <a:rPr sz="2400" b="1" spc="-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0000FF"/>
                </a:solidFill>
                <a:latin typeface="Verdana"/>
                <a:cs typeface="Verdana"/>
              </a:rPr>
              <a:t>!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1851" y="4235290"/>
            <a:ext cx="205676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spc="-35" dirty="0">
                <a:latin typeface="FangSong"/>
                <a:cs typeface="FangSong"/>
              </a:rPr>
              <a:t>机</a:t>
            </a:r>
            <a:r>
              <a:rPr sz="4000" spc="-40" dirty="0">
                <a:latin typeface="FangSong"/>
                <a:cs typeface="FangSong"/>
              </a:rPr>
              <a:t>器学习</a:t>
            </a:r>
            <a:endParaRPr sz="4000"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7131" y="4235290"/>
            <a:ext cx="408876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spc="-35" dirty="0">
                <a:latin typeface="FangSong"/>
                <a:cs typeface="FangSong"/>
              </a:rPr>
              <a:t>“</a:t>
            </a:r>
            <a:r>
              <a:rPr sz="4000" b="1" spc="-40" dirty="0">
                <a:solidFill>
                  <a:srgbClr val="C00000"/>
                </a:solidFill>
                <a:latin typeface="FangSong"/>
                <a:cs typeface="FangSong"/>
              </a:rPr>
              <a:t>概率</a:t>
            </a:r>
            <a:r>
              <a:rPr sz="4000" b="1" spc="-35" dirty="0">
                <a:solidFill>
                  <a:srgbClr val="C00000"/>
                </a:solidFill>
                <a:latin typeface="FangSong"/>
                <a:cs typeface="FangSong"/>
              </a:rPr>
              <a:t>近</a:t>
            </a:r>
            <a:r>
              <a:rPr sz="4000" b="1" spc="-40" dirty="0">
                <a:solidFill>
                  <a:srgbClr val="C00000"/>
                </a:solidFill>
                <a:latin typeface="FangSong"/>
                <a:cs typeface="FangSong"/>
              </a:rPr>
              <a:t>似正</a:t>
            </a:r>
            <a:r>
              <a:rPr sz="4000" b="1" spc="-35" dirty="0">
                <a:solidFill>
                  <a:srgbClr val="C00000"/>
                </a:solidFill>
                <a:latin typeface="FangSong"/>
                <a:cs typeface="FangSong"/>
              </a:rPr>
              <a:t>确</a:t>
            </a:r>
            <a:r>
              <a:rPr sz="4000" spc="-40" dirty="0">
                <a:latin typeface="FangSong"/>
                <a:cs typeface="FangSong"/>
              </a:rPr>
              <a:t>”</a:t>
            </a:r>
            <a:endParaRPr sz="4000" dirty="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92971" y="4232110"/>
            <a:ext cx="969644" cy="585470"/>
          </a:xfrm>
          <a:custGeom>
            <a:avLst/>
            <a:gdLst/>
            <a:ahLst/>
            <a:cxnLst/>
            <a:rect l="l" t="t" r="r" b="b"/>
            <a:pathLst>
              <a:path w="969645" h="585470">
                <a:moveTo>
                  <a:pt x="0" y="146304"/>
                </a:moveTo>
                <a:lnTo>
                  <a:pt x="676656" y="146304"/>
                </a:lnTo>
                <a:lnTo>
                  <a:pt x="676656" y="0"/>
                </a:lnTo>
                <a:lnTo>
                  <a:pt x="969263" y="292608"/>
                </a:lnTo>
                <a:lnTo>
                  <a:pt x="676656" y="585216"/>
                </a:lnTo>
                <a:lnTo>
                  <a:pt x="676656" y="438912"/>
                </a:lnTo>
                <a:lnTo>
                  <a:pt x="0" y="438912"/>
                </a:lnTo>
                <a:lnTo>
                  <a:pt x="0" y="1463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578676" y="4997937"/>
            <a:ext cx="8936924" cy="1200988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假设检验</a:t>
            </a:r>
            <a:r>
              <a:rPr lang="zh-CN" altLang="en-US" sz="2400" dirty="0">
                <a:latin typeface="+mn-ea"/>
                <a:ea typeface="+mn-ea"/>
              </a:rPr>
              <a:t>为学习器性能比较提供了重要依据，基于其结果我们可以推断出若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在测试集上观察到学习器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比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好</a:t>
            </a:r>
            <a:r>
              <a:rPr lang="zh-CN" altLang="en-US" sz="2400" dirty="0">
                <a:latin typeface="+mn-ea"/>
                <a:ea typeface="+mn-ea"/>
              </a:rPr>
              <a:t>，则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的泛化性能是否在统计意义上优于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B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，以及这个结论的把握有多大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875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 mod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机器学习的理论基础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10346" y="2688309"/>
            <a:ext cx="176847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3810" algn="ctr">
              <a:tabLst>
                <a:tab pos="838200" algn="l"/>
              </a:tabLst>
            </a:pPr>
            <a:r>
              <a:rPr sz="1600" b="1" spc="-150" dirty="0">
                <a:latin typeface="Courier New"/>
                <a:cs typeface="Courier New"/>
              </a:rPr>
              <a:t>Lesl</a:t>
            </a:r>
            <a:r>
              <a:rPr sz="1600" b="1" spc="-165" dirty="0">
                <a:latin typeface="Courier New"/>
                <a:cs typeface="Courier New"/>
              </a:rPr>
              <a:t>ie</a:t>
            </a:r>
            <a:r>
              <a:rPr sz="1600" b="1" spc="-130" dirty="0">
                <a:latin typeface="Courier New"/>
                <a:cs typeface="Courier New"/>
              </a:rPr>
              <a:t> </a:t>
            </a:r>
            <a:r>
              <a:rPr sz="1600" b="1" spc="-165" dirty="0">
                <a:latin typeface="Courier New"/>
                <a:cs typeface="Courier New"/>
              </a:rPr>
              <a:t>V</a:t>
            </a:r>
            <a:r>
              <a:rPr sz="1600" b="1" spc="-150" dirty="0">
                <a:latin typeface="Courier New"/>
                <a:cs typeface="Courier New"/>
              </a:rPr>
              <a:t>al</a:t>
            </a:r>
            <a:r>
              <a:rPr sz="1600" b="1" spc="-165" dirty="0">
                <a:latin typeface="Courier New"/>
                <a:cs typeface="Courier New"/>
              </a:rPr>
              <a:t>i</a:t>
            </a:r>
            <a:r>
              <a:rPr sz="1600" b="1" spc="-150" dirty="0">
                <a:latin typeface="Courier New"/>
                <a:cs typeface="Courier New"/>
              </a:rPr>
              <a:t>an</a:t>
            </a:r>
            <a:r>
              <a:rPr sz="1600" b="1" spc="-165" dirty="0">
                <a:latin typeface="Courier New"/>
                <a:cs typeface="Courier New"/>
              </a:rPr>
              <a:t>t </a:t>
            </a:r>
            <a:r>
              <a:rPr sz="1600" b="1" spc="-150" dirty="0">
                <a:latin typeface="Courier New"/>
                <a:cs typeface="Courier New"/>
              </a:rPr>
              <a:t>(</a:t>
            </a:r>
            <a:r>
              <a:rPr sz="1600" b="1" spc="-10" dirty="0">
                <a:latin typeface="Hannotate SC"/>
                <a:cs typeface="Hannotate SC"/>
              </a:rPr>
              <a:t>莱</a:t>
            </a:r>
            <a:r>
              <a:rPr sz="1600" b="1" dirty="0">
                <a:latin typeface="Hannotate SC"/>
                <a:cs typeface="Hannotate SC"/>
              </a:rPr>
              <a:t>斯</a:t>
            </a:r>
            <a:r>
              <a:rPr sz="1600" b="1" spc="-20" dirty="0">
                <a:latin typeface="Hannotate SC"/>
                <a:cs typeface="Hannotate SC"/>
              </a:rPr>
              <a:t>利</a:t>
            </a:r>
            <a:r>
              <a:rPr sz="1600" b="1" dirty="0">
                <a:latin typeface="Hannotate SC"/>
                <a:cs typeface="Hannotate SC"/>
              </a:rPr>
              <a:t> </a:t>
            </a:r>
            <a:r>
              <a:rPr sz="1600" b="1" spc="-240" dirty="0">
                <a:latin typeface="Hannotate SC"/>
                <a:cs typeface="Hannotate SC"/>
              </a:rPr>
              <a:t> </a:t>
            </a:r>
            <a:r>
              <a:rPr sz="1600" b="1" spc="-10" dirty="0">
                <a:latin typeface="Hannotate SC"/>
                <a:cs typeface="Hannotate SC"/>
              </a:rPr>
              <a:t>维</a:t>
            </a:r>
            <a:r>
              <a:rPr sz="1600" b="1" dirty="0">
                <a:latin typeface="Hannotate SC"/>
                <a:cs typeface="Hannotate SC"/>
              </a:rPr>
              <a:t>利</a:t>
            </a:r>
            <a:r>
              <a:rPr sz="1600" b="1" spc="-10" dirty="0">
                <a:latin typeface="Hannotate SC"/>
                <a:cs typeface="Hannotate SC"/>
              </a:rPr>
              <a:t>昂</a:t>
            </a:r>
            <a:r>
              <a:rPr sz="1600" b="1" spc="10" dirty="0">
                <a:latin typeface="Hannotate SC"/>
                <a:cs typeface="Hannotate SC"/>
              </a:rPr>
              <a:t>特</a:t>
            </a:r>
            <a:r>
              <a:rPr sz="1600" b="1" spc="-165" dirty="0">
                <a:latin typeface="Courier New"/>
                <a:cs typeface="Courier New"/>
              </a:rPr>
              <a:t>) </a:t>
            </a:r>
            <a:r>
              <a:rPr sz="1600" b="1" spc="-150" dirty="0">
                <a:latin typeface="Courier New"/>
                <a:cs typeface="Courier New"/>
              </a:rPr>
              <a:t>(194</a:t>
            </a:r>
            <a:r>
              <a:rPr sz="1600" b="1" spc="-160" dirty="0">
                <a:latin typeface="Courier New"/>
                <a:cs typeface="Courier New"/>
              </a:rPr>
              <a:t>9</a:t>
            </a:r>
            <a:r>
              <a:rPr sz="1600" b="1" spc="-165" dirty="0">
                <a:latin typeface="Courier New"/>
                <a:cs typeface="Courier New"/>
              </a:rPr>
              <a:t>-</a:t>
            </a:r>
            <a:r>
              <a:rPr sz="1600" b="1" dirty="0">
                <a:latin typeface="Courier New"/>
                <a:cs typeface="Courier New"/>
              </a:rPr>
              <a:t>	</a:t>
            </a:r>
            <a:r>
              <a:rPr sz="1600" b="1" spc="-165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1600" b="1" spc="-150" dirty="0">
                <a:latin typeface="Courier New"/>
                <a:cs typeface="Courier New"/>
              </a:rPr>
              <a:t>201</a:t>
            </a:r>
            <a:r>
              <a:rPr sz="1600" b="1" spc="-160" dirty="0">
                <a:latin typeface="Courier New"/>
                <a:cs typeface="Courier New"/>
              </a:rPr>
              <a:t>0</a:t>
            </a:r>
            <a:r>
              <a:rPr sz="1600" b="1" dirty="0">
                <a:latin typeface="Hannotate SC"/>
                <a:cs typeface="Hannotate SC"/>
              </a:rPr>
              <a:t>年</a:t>
            </a:r>
            <a:r>
              <a:rPr sz="1600" b="1" spc="-10" dirty="0">
                <a:latin typeface="Hannotate SC"/>
                <a:cs typeface="Hannotate SC"/>
              </a:rPr>
              <a:t>图灵奖</a:t>
            </a:r>
            <a:endParaRPr sz="1600">
              <a:latin typeface="Hannotate SC"/>
              <a:cs typeface="Hannotate S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1685" y="1509888"/>
            <a:ext cx="3529965" cy="10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latin typeface="FangSong"/>
                <a:cs typeface="FangSong"/>
              </a:rPr>
              <a:t>计算学习理论</a:t>
            </a:r>
            <a:endParaRPr sz="3600">
              <a:latin typeface="FangSong"/>
              <a:cs typeface="FangSong"/>
            </a:endParaRPr>
          </a:p>
          <a:p>
            <a:pPr marL="12700">
              <a:spcBef>
                <a:spcPts val="1785"/>
              </a:spcBef>
            </a:pPr>
            <a:r>
              <a:rPr spc="-20" dirty="0">
                <a:latin typeface="Verdana"/>
                <a:cs typeface="Verdana"/>
              </a:rPr>
              <a:t>Computat</a:t>
            </a:r>
            <a:r>
              <a:rPr dirty="0">
                <a:latin typeface="Verdana"/>
                <a:cs typeface="Verdana"/>
              </a:rPr>
              <a:t>i</a:t>
            </a:r>
            <a:r>
              <a:rPr spc="-10" dirty="0">
                <a:latin typeface="Verdana"/>
                <a:cs typeface="Verdana"/>
              </a:rPr>
              <a:t>onal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5" dirty="0">
                <a:latin typeface="Verdana"/>
                <a:cs typeface="Verdana"/>
              </a:rPr>
              <a:t>l</a:t>
            </a:r>
            <a:r>
              <a:rPr spc="-15" dirty="0">
                <a:latin typeface="Verdana"/>
                <a:cs typeface="Verdana"/>
              </a:rPr>
              <a:t>e</a:t>
            </a:r>
            <a:r>
              <a:rPr spc="-25" dirty="0">
                <a:latin typeface="Verdana"/>
                <a:cs typeface="Verdana"/>
              </a:rPr>
              <a:t>a</a:t>
            </a:r>
            <a:r>
              <a:rPr spc="-10" dirty="0">
                <a:latin typeface="Verdana"/>
                <a:cs typeface="Verdana"/>
              </a:rPr>
              <a:t>rn</a:t>
            </a:r>
            <a:r>
              <a:rPr dirty="0">
                <a:latin typeface="Verdana"/>
                <a:cs typeface="Verdana"/>
              </a:rPr>
              <a:t>i</a:t>
            </a:r>
            <a:r>
              <a:rPr spc="-15" dirty="0">
                <a:latin typeface="Verdana"/>
                <a:cs typeface="Verdana"/>
              </a:rPr>
              <a:t>ng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th</a:t>
            </a:r>
            <a:r>
              <a:rPr spc="-25" dirty="0">
                <a:latin typeface="Verdana"/>
                <a:cs typeface="Verdana"/>
              </a:rPr>
              <a:t>e</a:t>
            </a:r>
            <a:r>
              <a:rPr spc="-10" dirty="0">
                <a:latin typeface="Verdana"/>
                <a:cs typeface="Verdana"/>
              </a:rPr>
              <a:t>ory</a:t>
            </a:r>
            <a:endParaRPr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5213" y="3181355"/>
            <a:ext cx="60966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b="1" spc="-25" dirty="0">
                <a:solidFill>
                  <a:srgbClr val="0000FF"/>
                </a:solidFill>
                <a:latin typeface="Verdana"/>
                <a:cs typeface="Verdana"/>
              </a:rPr>
              <a:t>PAC</a:t>
            </a:r>
            <a:r>
              <a:rPr sz="2800" b="1" spc="3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Verdana"/>
                <a:cs typeface="Verdana"/>
              </a:rPr>
              <a:t>(</a:t>
            </a:r>
            <a:r>
              <a:rPr sz="2400" dirty="0">
                <a:solidFill>
                  <a:srgbClr val="0000FF"/>
                </a:solidFill>
                <a:latin typeface="Verdana"/>
                <a:cs typeface="Verdana"/>
              </a:rPr>
              <a:t>P</a:t>
            </a:r>
            <a:r>
              <a:rPr sz="2400" spc="-15" dirty="0">
                <a:solidFill>
                  <a:srgbClr val="0000FF"/>
                </a:solidFill>
                <a:latin typeface="Verdana"/>
                <a:cs typeface="Verdana"/>
              </a:rPr>
              <a:t>r</a:t>
            </a:r>
            <a:r>
              <a:rPr sz="2400" spc="-25" dirty="0">
                <a:solidFill>
                  <a:srgbClr val="0000FF"/>
                </a:solidFill>
                <a:latin typeface="Verdana"/>
                <a:cs typeface="Verdana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Verdana"/>
                <a:cs typeface="Verdana"/>
              </a:rPr>
              <a:t>ba</a:t>
            </a:r>
            <a:r>
              <a:rPr sz="2400" spc="-10" dirty="0">
                <a:solidFill>
                  <a:srgbClr val="0000FF"/>
                </a:solidFill>
                <a:latin typeface="Verdana"/>
                <a:cs typeface="Verdana"/>
              </a:rPr>
              <a:t>bl</a:t>
            </a:r>
            <a:r>
              <a:rPr sz="2400" dirty="0">
                <a:solidFill>
                  <a:srgbClr val="0000FF"/>
                </a:solidFill>
                <a:latin typeface="Verdana"/>
                <a:cs typeface="Verdana"/>
              </a:rPr>
              <a:t>y</a:t>
            </a:r>
            <a:r>
              <a:rPr sz="2400" spc="1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Verdana"/>
                <a:cs typeface="Verdana"/>
              </a:rPr>
              <a:t>Ap</a:t>
            </a:r>
            <a:r>
              <a:rPr sz="2400" spc="-10" dirty="0">
                <a:solidFill>
                  <a:srgbClr val="0000FF"/>
                </a:solidFill>
                <a:latin typeface="Verdana"/>
                <a:cs typeface="Verdana"/>
              </a:rPr>
              <a:t>p</a:t>
            </a:r>
            <a:r>
              <a:rPr sz="2400" spc="-15" dirty="0">
                <a:solidFill>
                  <a:srgbClr val="0000FF"/>
                </a:solidFill>
                <a:latin typeface="Verdana"/>
                <a:cs typeface="Verdana"/>
              </a:rPr>
              <a:t>r</a:t>
            </a:r>
            <a:r>
              <a:rPr sz="2400" spc="-50" dirty="0">
                <a:solidFill>
                  <a:srgbClr val="0000FF"/>
                </a:solidFill>
                <a:latin typeface="Verdana"/>
                <a:cs typeface="Verdana"/>
              </a:rPr>
              <a:t>o</a:t>
            </a:r>
            <a:r>
              <a:rPr sz="2400" dirty="0">
                <a:solidFill>
                  <a:srgbClr val="0000FF"/>
                </a:solidFill>
                <a:latin typeface="Verdana"/>
                <a:cs typeface="Verdana"/>
              </a:rPr>
              <a:t>x</a:t>
            </a:r>
            <a:r>
              <a:rPr sz="2400" spc="-20" dirty="0">
                <a:solidFill>
                  <a:srgbClr val="0000FF"/>
                </a:solidFill>
                <a:latin typeface="Verdana"/>
                <a:cs typeface="Verdana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Verdana"/>
                <a:cs typeface="Verdana"/>
              </a:rPr>
              <a:t>mately</a:t>
            </a:r>
            <a:r>
              <a:rPr sz="2400" spc="4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Verdana"/>
                <a:cs typeface="Verdana"/>
              </a:rPr>
              <a:t>Cor</a:t>
            </a:r>
            <a:r>
              <a:rPr sz="2400" spc="-25" dirty="0">
                <a:solidFill>
                  <a:srgbClr val="0000FF"/>
                </a:solidFill>
                <a:latin typeface="Verdana"/>
                <a:cs typeface="Verdana"/>
              </a:rPr>
              <a:t>r</a:t>
            </a:r>
            <a:r>
              <a:rPr sz="2400" spc="-15" dirty="0">
                <a:solidFill>
                  <a:srgbClr val="0000FF"/>
                </a:solidFill>
                <a:latin typeface="Verdana"/>
                <a:cs typeface="Verdana"/>
              </a:rPr>
              <a:t>ect)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5213" y="3794839"/>
            <a:ext cx="23094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0" dirty="0">
                <a:solidFill>
                  <a:srgbClr val="0000FF"/>
                </a:solidFill>
                <a:latin typeface="Verdana"/>
                <a:cs typeface="Verdana"/>
              </a:rPr>
              <a:t>le</a:t>
            </a:r>
            <a:r>
              <a:rPr sz="2400" spc="-15" dirty="0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z="2400" spc="-25" dirty="0">
                <a:solidFill>
                  <a:srgbClr val="0000FF"/>
                </a:solidFill>
                <a:latin typeface="Verdana"/>
                <a:cs typeface="Verdana"/>
              </a:rPr>
              <a:t>r</a:t>
            </a:r>
            <a:r>
              <a:rPr sz="2400" dirty="0">
                <a:solidFill>
                  <a:srgbClr val="0000FF"/>
                </a:solidFill>
                <a:latin typeface="Verdana"/>
                <a:cs typeface="Verdana"/>
              </a:rPr>
              <a:t>ning</a:t>
            </a:r>
            <a:r>
              <a:rPr sz="2400" spc="2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Verdana"/>
                <a:cs typeface="Verdana"/>
              </a:rPr>
              <a:t>model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50921" y="4433316"/>
            <a:ext cx="4396739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49057" y="117348"/>
            <a:ext cx="2089403" cy="243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20206" y="3852668"/>
            <a:ext cx="17545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>
                <a:latin typeface="Verdana"/>
                <a:cs typeface="Verdana"/>
              </a:rPr>
              <a:t>[</a:t>
            </a:r>
            <a:r>
              <a:rPr spc="-100" dirty="0">
                <a:latin typeface="Verdana"/>
                <a:cs typeface="Verdana"/>
              </a:rPr>
              <a:t>V</a:t>
            </a:r>
            <a:r>
              <a:rPr dirty="0">
                <a:latin typeface="Verdana"/>
                <a:cs typeface="Verdana"/>
              </a:rPr>
              <a:t>a</a:t>
            </a:r>
            <a:r>
              <a:rPr spc="5" dirty="0">
                <a:latin typeface="Verdana"/>
                <a:cs typeface="Verdana"/>
              </a:rPr>
              <a:t>li</a:t>
            </a:r>
            <a:r>
              <a:rPr spc="-10" dirty="0">
                <a:latin typeface="Verdana"/>
                <a:cs typeface="Verdana"/>
              </a:rPr>
              <a:t>ant,</a:t>
            </a:r>
            <a:r>
              <a:rPr spc="-45" dirty="0">
                <a:latin typeface="Verdana"/>
                <a:cs typeface="Verdana"/>
              </a:rPr>
              <a:t> </a:t>
            </a:r>
            <a:r>
              <a:rPr spc="-15" dirty="0">
                <a:latin typeface="Verdana"/>
                <a:cs typeface="Verdana"/>
              </a:rPr>
              <a:t>1</a:t>
            </a:r>
            <a:r>
              <a:rPr spc="-25" dirty="0">
                <a:latin typeface="Verdana"/>
                <a:cs typeface="Verdana"/>
              </a:rPr>
              <a:t>9</a:t>
            </a:r>
            <a:r>
              <a:rPr spc="-15" dirty="0">
                <a:latin typeface="Verdana"/>
                <a:cs typeface="Verdana"/>
              </a:rPr>
              <a:t>8</a:t>
            </a:r>
            <a:r>
              <a:rPr spc="-20" dirty="0">
                <a:latin typeface="Verdana"/>
                <a:cs typeface="Verdana"/>
              </a:rPr>
              <a:t>4</a:t>
            </a:r>
            <a:r>
              <a:rPr dirty="0">
                <a:latin typeface="Verdana"/>
                <a:cs typeface="Verdana"/>
              </a:rPr>
              <a:t>]</a:t>
            </a:r>
            <a:endParaRPr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36354086"/>
      </p:ext>
    </p:extLst>
  </p:cSld>
  <p:clrMapOvr>
    <a:masterClrMapping/>
  </p:clrMapOvr>
  <p:extLst mod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什么是“可学习的”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828800" y="939309"/>
            <a:ext cx="8505534" cy="4930775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概率近似正确</a:t>
            </a:r>
            <a:r>
              <a:rPr lang="en-US" altLang="zh-CN" dirty="0"/>
              <a:t>(Probably Approximately Correct, PAC)</a:t>
            </a:r>
          </a:p>
          <a:p>
            <a:pPr marL="325800" lvl="1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我们希望</a:t>
            </a:r>
            <a:r>
              <a:rPr lang="zh-CN" altLang="en-US" dirty="0">
                <a:solidFill>
                  <a:srgbClr val="0D1DFF"/>
                </a:solidFill>
              </a:rPr>
              <a:t>以比较大的把握学得比较好的模型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zh-CN" altLang="en-US" dirty="0">
                <a:solidFill>
                  <a:srgbClr val="C00000"/>
                </a:solidFill>
              </a:rPr>
              <a:t>以较大概率学得误差满足预设上限</a:t>
            </a:r>
            <a:r>
              <a:rPr lang="zh-CN" altLang="en-US" dirty="0"/>
              <a:t>的模型</a:t>
            </a:r>
            <a:r>
              <a:rPr lang="en-US" altLang="zh-CN" dirty="0"/>
              <a:t>.</a:t>
            </a:r>
          </a:p>
          <a:p>
            <a:pPr marL="325800" lvl="1" indent="0">
              <a:lnSpc>
                <a:spcPct val="150000"/>
              </a:lnSpc>
              <a:buNone/>
            </a:pPr>
            <a:r>
              <a:rPr lang="zh-CN" altLang="en-US" dirty="0"/>
              <a:t>令  表示</a:t>
            </a:r>
            <a:r>
              <a:rPr lang="zh-CN" altLang="en-US" dirty="0">
                <a:solidFill>
                  <a:srgbClr val="0D1DFF"/>
                </a:solidFill>
              </a:rPr>
              <a:t>置信度</a:t>
            </a:r>
            <a:r>
              <a:rPr lang="zh-CN" altLang="en-US" dirty="0"/>
              <a:t>，上述要求形式化为：</a:t>
            </a: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2514835" y="2673480"/>
          <a:ext cx="128588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4" name="Formula" r:id="rId4" imgW="76320" imgH="161640" progId="Equation.Ribbit">
                  <p:embed/>
                </p:oleObj>
              </mc:Choice>
              <mc:Fallback>
                <p:oleObj name="Formula" r:id="rId4" imgW="76320" imgH="16164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4835" y="2673480"/>
                        <a:ext cx="128588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 3"/>
          <p:cNvGrpSpPr/>
          <p:nvPr/>
        </p:nvGrpSpPr>
        <p:grpSpPr>
          <a:xfrm>
            <a:off x="2136484" y="3090369"/>
            <a:ext cx="8197850" cy="2542569"/>
            <a:chOff x="612484" y="3090368"/>
            <a:chExt cx="8197850" cy="2542569"/>
          </a:xfrm>
        </p:grpSpPr>
        <p:sp>
          <p:nvSpPr>
            <p:cNvPr id="41" name="内容占位符 2"/>
            <p:cNvSpPr txBox="1">
              <a:spLocks/>
            </p:cNvSpPr>
            <p:nvPr/>
          </p:nvSpPr>
          <p:spPr>
            <a:xfrm>
              <a:off x="612484" y="3090368"/>
              <a:ext cx="8197850" cy="2542569"/>
            </a:xfrm>
            <a:prstGeom prst="rect">
              <a:avLst/>
            </a:prstGeom>
          </p:spPr>
          <p:txBody>
            <a:bodyPr vert="horz" lIns="91440" tIns="46800" rIns="91440" bIns="45720" rtlCol="0">
              <a:normAutofit/>
            </a:bodyPr>
            <a:lstStyle>
              <a:lvl1pPr marL="228600" indent="-3600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p"/>
                <a:defRPr lang="zh-CN" altLang="en-US" sz="2200" kern="1200" baseline="0" dirty="0" smtClean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1pPr>
              <a:lvl2pPr marL="6858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2pPr>
              <a:lvl3pPr marL="11430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8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3pPr>
              <a:lvl4pPr marL="16002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4pPr>
              <a:lvl5pPr marL="20574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6754D"/>
                </a:buClr>
                <a:buNone/>
              </a:pPr>
              <a:r>
                <a:rPr b="1" dirty="0">
                  <a:solidFill>
                    <a:prstClr val="black"/>
                  </a:solidFill>
                </a:rPr>
                <a:t>定义</a:t>
              </a:r>
              <a:r>
                <a:rPr dirty="0">
                  <a:solidFill>
                    <a:prstClr val="black"/>
                  </a:solidFill>
                </a:rPr>
                <a:t> </a:t>
              </a:r>
              <a:r>
                <a:rPr lang="en-US" altLang="zh-CN" b="1" dirty="0">
                  <a:solidFill>
                    <a:srgbClr val="C00000"/>
                  </a:solidFill>
                </a:rPr>
                <a:t>PAC</a:t>
              </a:r>
              <a:r>
                <a:rPr b="1" dirty="0">
                  <a:solidFill>
                    <a:srgbClr val="C00000"/>
                  </a:solidFill>
                </a:rPr>
                <a:t>辨识</a:t>
              </a:r>
              <a:r>
                <a:rPr lang="en-US" altLang="zh-CN" b="1" dirty="0">
                  <a:solidFill>
                    <a:srgbClr val="C00000"/>
                  </a:solidFill>
                </a:rPr>
                <a:t>(PAC Identify)</a:t>
              </a:r>
            </a:p>
            <a:p>
              <a:pPr marL="0" indent="0">
                <a:lnSpc>
                  <a:spcPct val="150000"/>
                </a:lnSpc>
                <a:spcBef>
                  <a:spcPts val="600"/>
                </a:spcBef>
                <a:buClr>
                  <a:srgbClr val="16754D"/>
                </a:buClr>
                <a:buNone/>
              </a:pPr>
              <a:r>
                <a:rPr dirty="0">
                  <a:solidFill>
                    <a:prstClr val="black"/>
                  </a:solidFill>
                </a:rPr>
                <a:t>    </a:t>
              </a:r>
              <a:r>
                <a:rPr sz="2000" dirty="0">
                  <a:solidFill>
                    <a:prstClr val="black"/>
                  </a:solidFill>
                </a:rPr>
                <a:t>对                  </a:t>
              </a:r>
              <a:r>
                <a:rPr lang="en-US" altLang="zh-CN" sz="2000" dirty="0">
                  <a:solidFill>
                    <a:prstClr val="black"/>
                  </a:solidFill>
                </a:rPr>
                <a:t>,</a:t>
              </a:r>
              <a:r>
                <a:rPr sz="2000" dirty="0">
                  <a:solidFill>
                    <a:prstClr val="black"/>
                  </a:solidFill>
                </a:rPr>
                <a:t>所有         </a:t>
              </a:r>
              <a:r>
                <a:rPr dirty="0">
                  <a:solidFill>
                    <a:prstClr val="black"/>
                  </a:solidFill>
                </a:rPr>
                <a:t>和</a:t>
              </a:r>
              <a:r>
                <a:rPr sz="2000" dirty="0">
                  <a:solidFill>
                    <a:prstClr val="black"/>
                  </a:solidFill>
                </a:rPr>
                <a:t>分布     </a:t>
              </a:r>
              <a:r>
                <a:rPr lang="en-US" altLang="zh-CN" sz="2000" dirty="0">
                  <a:solidFill>
                    <a:prstClr val="black"/>
                  </a:solidFill>
                </a:rPr>
                <a:t>,</a:t>
              </a:r>
              <a:r>
                <a:rPr sz="2000" dirty="0">
                  <a:solidFill>
                    <a:prstClr val="black"/>
                  </a:solidFill>
                </a:rPr>
                <a:t>若存在学习算法   </a:t>
              </a:r>
              <a:r>
                <a:rPr lang="en-US" altLang="zh-CN" sz="2000" dirty="0">
                  <a:solidFill>
                    <a:prstClr val="black"/>
                  </a:solidFill>
                </a:rPr>
                <a:t>, </a:t>
              </a:r>
              <a:r>
                <a:rPr sz="2000" dirty="0">
                  <a:solidFill>
                    <a:prstClr val="black"/>
                  </a:solidFill>
                </a:rPr>
                <a:t>其</a:t>
              </a:r>
              <a:r>
                <a:rPr sz="2000" dirty="0">
                  <a:solidFill>
                    <a:srgbClr val="0000FF"/>
                  </a:solidFill>
                </a:rPr>
                <a:t>输出假设</a:t>
              </a:r>
              <a:r>
                <a:rPr sz="2000" dirty="0">
                  <a:solidFill>
                    <a:prstClr val="black"/>
                  </a:solidFill>
                </a:rPr>
                <a:t>            满足</a:t>
              </a:r>
            </a:p>
            <a:p>
              <a:pPr marL="0" indent="0">
                <a:lnSpc>
                  <a:spcPct val="150000"/>
                </a:lnSpc>
                <a:spcBef>
                  <a:spcPts val="600"/>
                </a:spcBef>
                <a:buClr>
                  <a:srgbClr val="16754D"/>
                </a:buClr>
                <a:buNone/>
              </a:pPr>
              <a:endParaRPr sz="2000" dirty="0">
                <a:solidFill>
                  <a:prstClr val="black"/>
                </a:solidFill>
              </a:endParaRPr>
            </a:p>
            <a:p>
              <a:pPr marL="0" indent="0">
                <a:lnSpc>
                  <a:spcPct val="150000"/>
                </a:lnSpc>
                <a:spcBef>
                  <a:spcPts val="600"/>
                </a:spcBef>
                <a:buClr>
                  <a:srgbClr val="16754D"/>
                </a:buClr>
                <a:buNone/>
              </a:pPr>
              <a:r>
                <a:rPr sz="2000" dirty="0">
                  <a:solidFill>
                    <a:srgbClr val="0000FF"/>
                  </a:solidFill>
                </a:rPr>
                <a:t>则称学习算法   能从假设空间    中</a:t>
              </a:r>
              <a:r>
                <a:rPr lang="en-US" altLang="zh-CN" sz="2000" dirty="0">
                  <a:solidFill>
                    <a:srgbClr val="0000FF"/>
                  </a:solidFill>
                </a:rPr>
                <a:t>PAC</a:t>
              </a:r>
              <a:r>
                <a:rPr sz="2000" dirty="0">
                  <a:solidFill>
                    <a:srgbClr val="0000FF"/>
                  </a:solidFill>
                </a:rPr>
                <a:t>辨识概念类   </a:t>
              </a:r>
              <a:r>
                <a:rPr lang="en-US" altLang="zh-CN" sz="2000" dirty="0">
                  <a:solidFill>
                    <a:prstClr val="black"/>
                  </a:solidFill>
                </a:rPr>
                <a:t>.</a:t>
              </a: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>
              <p:extLst/>
            </p:nvPr>
          </p:nvGraphicFramePr>
          <p:xfrm>
            <a:off x="5217075" y="3680823"/>
            <a:ext cx="261258" cy="32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5" name="Formula" r:id="rId6" imgW="127080" imgH="155160" progId="Equation.Ribbit">
                    <p:embed/>
                  </p:oleObj>
                </mc:Choice>
                <mc:Fallback>
                  <p:oleObj name="Formula" r:id="rId6" imgW="127080" imgH="155160" progId="Equation.Ribbit">
                    <p:embed/>
                    <p:pic>
                      <p:nvPicPr>
                        <p:cNvPr id="23" name="对象 2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17075" y="3680823"/>
                          <a:ext cx="261258" cy="3200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/>
            </p:nvPr>
          </p:nvGraphicFramePr>
          <p:xfrm>
            <a:off x="1401070" y="3672251"/>
            <a:ext cx="1531937" cy="328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6" name="Formula" r:id="rId8" imgW="743040" imgH="160200" progId="Equation.Ribbit">
                    <p:embed/>
                  </p:oleObj>
                </mc:Choice>
                <mc:Fallback>
                  <p:oleObj name="Formula" r:id="rId8" imgW="743040" imgH="160200" progId="Equation.Ribbit">
                    <p:embed/>
                    <p:pic>
                      <p:nvPicPr>
                        <p:cNvPr id="24" name="对象 2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401070" y="3672251"/>
                          <a:ext cx="1531937" cy="3286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/>
            </p:nvPr>
          </p:nvGraphicFramePr>
          <p:xfrm>
            <a:off x="7490023" y="3671137"/>
            <a:ext cx="225425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7" name="Formula" r:id="rId10" imgW="109440" imgH="161640" progId="Equation.Ribbit">
                    <p:embed/>
                  </p:oleObj>
                </mc:Choice>
                <mc:Fallback>
                  <p:oleObj name="Formula" r:id="rId10" imgW="109440" imgH="161640" progId="Equation.Ribbit">
                    <p:embed/>
                    <p:pic>
                      <p:nvPicPr>
                        <p:cNvPr id="25" name="对象 2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490023" y="3671137"/>
                          <a:ext cx="225425" cy="333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/>
            </p:nvPr>
          </p:nvGraphicFramePr>
          <p:xfrm>
            <a:off x="2948884" y="4619525"/>
            <a:ext cx="2830512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8" name="Formula" r:id="rId12" imgW="1377000" imgH="176760" progId="Equation.Ribbit">
                    <p:embed/>
                  </p:oleObj>
                </mc:Choice>
                <mc:Fallback>
                  <p:oleObj name="Formula" r:id="rId12" imgW="1377000" imgH="176760" progId="Equation.Ribbit">
                    <p:embed/>
                    <p:pic>
                      <p:nvPicPr>
                        <p:cNvPr id="26" name="对象 2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948884" y="4619525"/>
                          <a:ext cx="2830512" cy="363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/>
            </p:nvPr>
          </p:nvGraphicFramePr>
          <p:xfrm>
            <a:off x="2251613" y="5211212"/>
            <a:ext cx="225425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9" name="Formula" r:id="rId14" imgW="109440" imgH="161640" progId="Equation.Ribbit">
                    <p:embed/>
                  </p:oleObj>
                </mc:Choice>
                <mc:Fallback>
                  <p:oleObj name="Formula" r:id="rId14" imgW="109440" imgH="161640" progId="Equation.Ribbit">
                    <p:embed/>
                    <p:pic>
                      <p:nvPicPr>
                        <p:cNvPr id="27" name="对象 26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251613" y="5211212"/>
                          <a:ext cx="225425" cy="333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>
              <a:graphicFrameLocks noChangeAspect="1"/>
            </p:cNvGraphicFramePr>
            <p:nvPr>
              <p:extLst/>
            </p:nvPr>
          </p:nvGraphicFramePr>
          <p:xfrm>
            <a:off x="1261739" y="4112814"/>
            <a:ext cx="8159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0" name="Formula" r:id="rId15" imgW="398880" imgH="157680" progId="Equation.Ribbit">
                    <p:embed/>
                  </p:oleObj>
                </mc:Choice>
                <mc:Fallback>
                  <p:oleObj name="Formula" r:id="rId15" imgW="398880" imgH="157680" progId="Equation.Ribbit">
                    <p:embed/>
                    <p:pic>
                      <p:nvPicPr>
                        <p:cNvPr id="32" name="对象 3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61739" y="4112814"/>
                          <a:ext cx="815975" cy="323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/>
            </p:nvPr>
          </p:nvGraphicFramePr>
          <p:xfrm>
            <a:off x="3600723" y="3671137"/>
            <a:ext cx="696912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1" name="Formula" r:id="rId17" imgW="339120" imgH="157680" progId="Equation.Ribbit">
                    <p:embed/>
                  </p:oleObj>
                </mc:Choice>
                <mc:Fallback>
                  <p:oleObj name="Formula" r:id="rId17" imgW="339120" imgH="157680" progId="Equation.Ribbit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600723" y="3671137"/>
                          <a:ext cx="696912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>
              <p:extLst/>
            </p:nvPr>
          </p:nvGraphicFramePr>
          <p:xfrm>
            <a:off x="4071616" y="5186291"/>
            <a:ext cx="26987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2" name="Formula" r:id="rId19" imgW="132120" imgH="162720" progId="Equation.Ribbit">
                    <p:embed/>
                  </p:oleObj>
                </mc:Choice>
                <mc:Fallback>
                  <p:oleObj name="Formula" r:id="rId19" imgW="132120" imgH="162720" progId="Equation.Ribbit">
                    <p:embed/>
                    <p:pic>
                      <p:nvPicPr>
                        <p:cNvPr id="34" name="对象 3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071616" y="5186291"/>
                          <a:ext cx="269875" cy="336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/>
            <p:cNvGraphicFramePr>
              <a:graphicFrameLocks noChangeAspect="1"/>
            </p:cNvGraphicFramePr>
            <p:nvPr>
              <p:extLst/>
            </p:nvPr>
          </p:nvGraphicFramePr>
          <p:xfrm>
            <a:off x="6453629" y="5208037"/>
            <a:ext cx="192088" cy="33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3" name="Formula" r:id="rId21" imgW="92880" imgH="161640" progId="Equation.Ribbit">
                    <p:embed/>
                  </p:oleObj>
                </mc:Choice>
                <mc:Fallback>
                  <p:oleObj name="Formula" r:id="rId21" imgW="92880" imgH="161640" progId="Equation.Ribbit">
                    <p:embed/>
                    <p:pic>
                      <p:nvPicPr>
                        <p:cNvPr id="35" name="对象 3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6453629" y="5208037"/>
                          <a:ext cx="192088" cy="331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84650" y="5601725"/>
            <a:ext cx="8380480" cy="6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41315"/>
      </p:ext>
    </p:extLst>
  </p:cSld>
  <p:clrMapOvr>
    <a:masterClrMapping/>
  </p:clrMapOvr>
  <p:extLst mod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常用方法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6717" y="2205259"/>
            <a:ext cx="5137785" cy="1459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839" dirty="0">
                <a:latin typeface="Wingdings"/>
                <a:cs typeface="Wingdings"/>
              </a:rPr>
              <a:t> </a:t>
            </a:r>
            <a:r>
              <a:rPr sz="2400" dirty="0">
                <a:latin typeface="FangSong"/>
                <a:cs typeface="FangSong"/>
              </a:rPr>
              <a:t>两</a:t>
            </a:r>
            <a:r>
              <a:rPr lang="zh-CN" altLang="en-US" sz="2400" dirty="0">
                <a:latin typeface="FangSong"/>
                <a:cs typeface="FangSong"/>
              </a:rPr>
              <a:t>个</a:t>
            </a:r>
            <a:r>
              <a:rPr sz="2400" dirty="0" err="1">
                <a:latin typeface="FangSong"/>
                <a:cs typeface="FangSong"/>
              </a:rPr>
              <a:t>学习器比较</a:t>
            </a:r>
            <a:endParaRPr sz="2400" dirty="0">
              <a:latin typeface="FangSong"/>
              <a:cs typeface="FangSong"/>
            </a:endParaRPr>
          </a:p>
          <a:p>
            <a:pPr marL="1143000" marR="5080" indent="-673735">
              <a:lnSpc>
                <a:spcPts val="4070"/>
              </a:lnSpc>
              <a:spcBef>
                <a:spcPts val="345"/>
              </a:spcBef>
            </a:pPr>
            <a:r>
              <a:rPr sz="2400" dirty="0">
                <a:solidFill>
                  <a:srgbClr val="C00000"/>
                </a:solidFill>
                <a:latin typeface="Wingdings"/>
                <a:cs typeface="Wingdings"/>
              </a:rPr>
              <a:t></a:t>
            </a:r>
            <a:r>
              <a:rPr sz="2400" spc="-1610" dirty="0">
                <a:solidFill>
                  <a:srgbClr val="C00000"/>
                </a:solidFill>
                <a:latin typeface="Wingdings"/>
                <a:cs typeface="Wingdings"/>
              </a:rPr>
              <a:t> 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交叉验证</a:t>
            </a:r>
            <a:r>
              <a:rPr sz="2400" spc="-345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z="2400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2400" spc="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检验</a:t>
            </a:r>
            <a:r>
              <a:rPr sz="2400" spc="-350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(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基于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成对</a:t>
            </a:r>
            <a:r>
              <a:rPr sz="2000" spc="-340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检验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) k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折交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叉验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证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；</a:t>
            </a:r>
            <a:r>
              <a:rPr sz="2000" spc="-335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5x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2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交叉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验证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26716" y="3757883"/>
            <a:ext cx="7853680" cy="2616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/>
            <a:r>
              <a:rPr sz="2400" dirty="0">
                <a:latin typeface="Wingdings"/>
                <a:cs typeface="Wingdings"/>
              </a:rPr>
              <a:t></a:t>
            </a:r>
            <a:r>
              <a:rPr sz="2400" spc="-1610" dirty="0">
                <a:latin typeface="Wingdings"/>
                <a:cs typeface="Wingdings"/>
              </a:rPr>
              <a:t> </a:t>
            </a:r>
            <a:r>
              <a:rPr sz="2400" spc="-20" dirty="0">
                <a:latin typeface="Verdana"/>
                <a:cs typeface="Verdana"/>
              </a:rPr>
              <a:t>McNemar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检验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(</a:t>
            </a:r>
            <a:r>
              <a:rPr sz="2000" spc="10" dirty="0">
                <a:latin typeface="FangSong"/>
                <a:cs typeface="FangSong"/>
              </a:rPr>
              <a:t>基于</a:t>
            </a:r>
            <a:r>
              <a:rPr sz="2000" dirty="0">
                <a:latin typeface="FangSong"/>
                <a:cs typeface="FangSong"/>
              </a:rPr>
              <a:t>列联</a:t>
            </a:r>
            <a:r>
              <a:rPr sz="2000" spc="5" dirty="0">
                <a:latin typeface="FangSong"/>
                <a:cs typeface="FangSong"/>
              </a:rPr>
              <a:t>表</a:t>
            </a:r>
            <a:r>
              <a:rPr sz="2000" spc="-15" dirty="0">
                <a:latin typeface="FangSong"/>
                <a:cs typeface="FangSong"/>
              </a:rPr>
              <a:t>，</a:t>
            </a:r>
            <a:r>
              <a:rPr sz="2000" dirty="0">
                <a:latin typeface="FangSong"/>
                <a:cs typeface="FangSong"/>
              </a:rPr>
              <a:t>卡方</a:t>
            </a:r>
            <a:r>
              <a:rPr sz="2000" spc="-15" dirty="0">
                <a:latin typeface="FangSong"/>
                <a:cs typeface="FangSong"/>
              </a:rPr>
              <a:t>检</a:t>
            </a:r>
            <a:r>
              <a:rPr sz="2000" dirty="0">
                <a:latin typeface="FangSong"/>
                <a:cs typeface="FangSong"/>
              </a:rPr>
              <a:t>验</a:t>
            </a:r>
            <a:r>
              <a:rPr sz="2000" dirty="0">
                <a:latin typeface="Verdana"/>
                <a:cs typeface="Verdana"/>
              </a:rPr>
              <a:t>)</a:t>
            </a:r>
          </a:p>
          <a:p>
            <a:pPr>
              <a:spcBef>
                <a:spcPts val="4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/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839" dirty="0">
                <a:latin typeface="Wingdings"/>
                <a:cs typeface="Wingdings"/>
              </a:rPr>
              <a:t> </a:t>
            </a:r>
            <a:r>
              <a:rPr sz="2400" dirty="0">
                <a:latin typeface="FangSong"/>
                <a:cs typeface="FangSong"/>
              </a:rPr>
              <a:t>多</a:t>
            </a:r>
            <a:r>
              <a:rPr lang="zh-CN" altLang="en-US" sz="2400" dirty="0">
                <a:latin typeface="FangSong"/>
                <a:cs typeface="FangSong"/>
              </a:rPr>
              <a:t>个</a:t>
            </a:r>
            <a:r>
              <a:rPr sz="2400" dirty="0" err="1">
                <a:latin typeface="FangSong"/>
                <a:cs typeface="FangSong"/>
              </a:rPr>
              <a:t>学习器比较</a:t>
            </a:r>
            <a:endParaRPr sz="2400" dirty="0">
              <a:latin typeface="FangSong"/>
              <a:cs typeface="FangSong"/>
            </a:endParaRPr>
          </a:p>
          <a:p>
            <a:pPr marL="812165" indent="-342265">
              <a:spcBef>
                <a:spcPts val="1185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spc="-15" dirty="0">
                <a:latin typeface="Verdana"/>
                <a:cs typeface="Verdana"/>
              </a:rPr>
              <a:t>Fr</a:t>
            </a:r>
            <a:r>
              <a:rPr sz="2400" spc="-30" dirty="0">
                <a:latin typeface="Verdana"/>
                <a:cs typeface="Verdana"/>
              </a:rPr>
              <a:t>i</a:t>
            </a:r>
            <a:r>
              <a:rPr sz="2400" spc="-20" dirty="0">
                <a:latin typeface="Verdana"/>
                <a:cs typeface="Verdana"/>
              </a:rPr>
              <a:t>edman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+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Neme</a:t>
            </a:r>
            <a:r>
              <a:rPr sz="2400" spc="-35" dirty="0">
                <a:latin typeface="Verdana"/>
                <a:cs typeface="Verdana"/>
              </a:rPr>
              <a:t>n</a:t>
            </a:r>
            <a:r>
              <a:rPr sz="2400" dirty="0">
                <a:latin typeface="Verdana"/>
                <a:cs typeface="Verdana"/>
              </a:rPr>
              <a:t>yi</a:t>
            </a:r>
          </a:p>
          <a:p>
            <a:pPr marL="926465">
              <a:spcBef>
                <a:spcPts val="1210"/>
              </a:spcBef>
              <a:tabLst>
                <a:tab pos="1269365" algn="l"/>
              </a:tabLst>
            </a:pPr>
            <a:r>
              <a:rPr sz="2400" dirty="0">
                <a:latin typeface="Arial"/>
                <a:cs typeface="Arial"/>
              </a:rPr>
              <a:t>•	</a:t>
            </a:r>
            <a:r>
              <a:rPr sz="2400" dirty="0">
                <a:latin typeface="Verdana"/>
                <a:cs typeface="Verdana"/>
              </a:rPr>
              <a:t>Fr</a:t>
            </a:r>
            <a:r>
              <a:rPr sz="2400" spc="-20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edman</a:t>
            </a:r>
            <a:r>
              <a:rPr sz="2400" spc="-5" dirty="0">
                <a:latin typeface="FangSong"/>
                <a:cs typeface="FangSong"/>
              </a:rPr>
              <a:t>检</a:t>
            </a:r>
            <a:r>
              <a:rPr sz="2400" dirty="0">
                <a:latin typeface="FangSong"/>
                <a:cs typeface="FangSong"/>
              </a:rPr>
              <a:t>验</a:t>
            </a:r>
            <a:r>
              <a:rPr sz="2400" spc="-355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(</a:t>
            </a:r>
            <a:r>
              <a:rPr sz="2000" spc="10" dirty="0">
                <a:latin typeface="FangSong"/>
                <a:cs typeface="FangSong"/>
              </a:rPr>
              <a:t>基于</a:t>
            </a:r>
            <a:r>
              <a:rPr sz="2000" dirty="0">
                <a:latin typeface="FangSong"/>
                <a:cs typeface="FangSong"/>
              </a:rPr>
              <a:t>序值</a:t>
            </a:r>
            <a:r>
              <a:rPr sz="2000" spc="-10" dirty="0">
                <a:latin typeface="FangSong"/>
                <a:cs typeface="FangSong"/>
              </a:rPr>
              <a:t>，</a:t>
            </a:r>
            <a:r>
              <a:rPr sz="2000" spc="-15" dirty="0">
                <a:latin typeface="Verdana"/>
                <a:cs typeface="Verdana"/>
              </a:rPr>
              <a:t>F</a:t>
            </a:r>
            <a:r>
              <a:rPr sz="2000" spc="-5" dirty="0">
                <a:latin typeface="FangSong"/>
                <a:cs typeface="FangSong"/>
              </a:rPr>
              <a:t>检</a:t>
            </a:r>
            <a:r>
              <a:rPr sz="2000" dirty="0">
                <a:latin typeface="FangSong"/>
                <a:cs typeface="FangSong"/>
              </a:rPr>
              <a:t>验</a:t>
            </a:r>
            <a:r>
              <a:rPr sz="2000" dirty="0">
                <a:latin typeface="Verdana"/>
                <a:cs typeface="Verdana"/>
              </a:rPr>
              <a:t>;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5" dirty="0">
                <a:latin typeface="FangSong"/>
                <a:cs typeface="FangSong"/>
              </a:rPr>
              <a:t>判断</a:t>
            </a:r>
            <a:r>
              <a:rPr sz="2000" spc="-10" dirty="0">
                <a:latin typeface="Verdana"/>
                <a:cs typeface="Verdana"/>
              </a:rPr>
              <a:t>”</a:t>
            </a:r>
            <a:r>
              <a:rPr sz="2000" dirty="0">
                <a:latin typeface="FangSong"/>
                <a:cs typeface="FangSong"/>
              </a:rPr>
              <a:t>是否</a:t>
            </a:r>
            <a:r>
              <a:rPr sz="2000" spc="-10" dirty="0">
                <a:latin typeface="FangSong"/>
                <a:cs typeface="FangSong"/>
              </a:rPr>
              <a:t>都</a:t>
            </a:r>
            <a:r>
              <a:rPr sz="2000" spc="-15" dirty="0">
                <a:latin typeface="FangSong"/>
                <a:cs typeface="FangSong"/>
              </a:rPr>
              <a:t>相</a:t>
            </a:r>
            <a:r>
              <a:rPr sz="2000" dirty="0">
                <a:latin typeface="FangSong"/>
                <a:cs typeface="FangSong"/>
              </a:rPr>
              <a:t>同</a:t>
            </a:r>
            <a:r>
              <a:rPr sz="2000" spc="-10" dirty="0">
                <a:latin typeface="Verdana"/>
                <a:cs typeface="Verdana"/>
              </a:rPr>
              <a:t>”)</a:t>
            </a:r>
            <a:endParaRPr sz="2000" dirty="0">
              <a:latin typeface="Verdana"/>
              <a:cs typeface="Verdana"/>
            </a:endParaRPr>
          </a:p>
          <a:p>
            <a:pPr marL="926465">
              <a:spcBef>
                <a:spcPts val="1200"/>
              </a:spcBef>
              <a:tabLst>
                <a:tab pos="1269365" algn="l"/>
              </a:tabLst>
            </a:pPr>
            <a:r>
              <a:rPr sz="2400" dirty="0">
                <a:latin typeface="Arial"/>
                <a:cs typeface="Arial"/>
              </a:rPr>
              <a:t>•	</a:t>
            </a:r>
            <a:r>
              <a:rPr sz="2400" spc="-25" dirty="0">
                <a:latin typeface="Verdana"/>
                <a:cs typeface="Verdana"/>
              </a:rPr>
              <a:t>Neme</a:t>
            </a:r>
            <a:r>
              <a:rPr sz="2400" spc="-35" dirty="0">
                <a:latin typeface="Verdana"/>
                <a:cs typeface="Verdana"/>
              </a:rPr>
              <a:t>n</a:t>
            </a:r>
            <a:r>
              <a:rPr sz="2400" dirty="0">
                <a:latin typeface="Verdana"/>
                <a:cs typeface="Verdana"/>
              </a:rPr>
              <a:t>yi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后续检验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(</a:t>
            </a:r>
            <a:r>
              <a:rPr sz="2000" spc="10" dirty="0">
                <a:latin typeface="FangSong"/>
                <a:cs typeface="FangSong"/>
              </a:rPr>
              <a:t>基于</a:t>
            </a:r>
            <a:r>
              <a:rPr sz="2000" dirty="0">
                <a:latin typeface="FangSong"/>
                <a:cs typeface="FangSong"/>
              </a:rPr>
              <a:t>序值</a:t>
            </a:r>
            <a:r>
              <a:rPr sz="2000" spc="-10" dirty="0">
                <a:latin typeface="FangSong"/>
                <a:cs typeface="FangSong"/>
              </a:rPr>
              <a:t>，</a:t>
            </a:r>
            <a:r>
              <a:rPr sz="2000" dirty="0">
                <a:latin typeface="FangSong"/>
                <a:cs typeface="FangSong"/>
              </a:rPr>
              <a:t>进一步判断</a:t>
            </a:r>
            <a:r>
              <a:rPr sz="2000" spc="-10" dirty="0">
                <a:latin typeface="FangSong"/>
                <a:cs typeface="FangSong"/>
              </a:rPr>
              <a:t>两</a:t>
            </a:r>
            <a:r>
              <a:rPr sz="2000" dirty="0">
                <a:latin typeface="FangSong"/>
                <a:cs typeface="FangSong"/>
              </a:rPr>
              <a:t>两差</a:t>
            </a:r>
            <a:r>
              <a:rPr sz="2000" spc="-25" dirty="0">
                <a:latin typeface="FangSong"/>
                <a:cs typeface="FangSong"/>
              </a:rPr>
              <a:t>别</a:t>
            </a:r>
            <a:r>
              <a:rPr sz="2000" dirty="0">
                <a:latin typeface="Verdana"/>
                <a:cs typeface="Verdana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2496" y="1147222"/>
            <a:ext cx="757491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400" dirty="0">
                <a:latin typeface="FangSong"/>
                <a:cs typeface="FangSong"/>
              </a:rPr>
              <a:t>统计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假设检验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20" dirty="0">
                <a:latin typeface="Verdana"/>
                <a:cs typeface="Verdana"/>
              </a:rPr>
              <a:t>h</a:t>
            </a:r>
            <a:r>
              <a:rPr sz="2000" dirty="0">
                <a:latin typeface="Verdana"/>
                <a:cs typeface="Verdana"/>
              </a:rPr>
              <a:t>ypothes</a:t>
            </a:r>
            <a:r>
              <a:rPr sz="2000" spc="-1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test</a:t>
            </a:r>
            <a:r>
              <a:rPr sz="2000" dirty="0">
                <a:latin typeface="Verdana"/>
                <a:cs typeface="Verdana"/>
              </a:rPr>
              <a:t>)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为学习器性能比较提供了 重要依据</a:t>
            </a:r>
            <a:r>
              <a:rPr lang="zh-CN" altLang="en-US" sz="2400" dirty="0">
                <a:latin typeface="FangSong"/>
                <a:cs typeface="FangSong"/>
              </a:rPr>
              <a:t>。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7600" y="150026"/>
            <a:ext cx="6784352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>
                <a:latin typeface="+mn-ea"/>
              </a:rPr>
              <a:t>假设检验为学习器性能比较提供了重要依据，基于其结果我们可以推断出若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在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测试集上观察到学习器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A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比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好，则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A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的泛化性能是否在统计意义上优于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，以及这个结论的把握有多大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96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  <p:extLst mod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二项检验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981200" y="1183540"/>
            <a:ext cx="8610600" cy="1200988"/>
            <a:chOff x="474893" y="1080547"/>
            <a:chExt cx="6973210" cy="1200988"/>
          </a:xfrm>
        </p:grpSpPr>
        <p:sp>
          <p:nvSpPr>
            <p:cNvPr id="4" name="内容占位符 2"/>
            <p:cNvSpPr txBox="1">
              <a:spLocks/>
            </p:cNvSpPr>
            <p:nvPr/>
          </p:nvSpPr>
          <p:spPr>
            <a:xfrm>
              <a:off x="474893" y="1080547"/>
              <a:ext cx="6973210" cy="1200988"/>
            </a:xfrm>
            <a:prstGeom prst="rect">
              <a:avLst/>
            </a:prstGeom>
          </p:spPr>
          <p:txBody>
            <a:bodyPr vert="horz" lIns="91440" tIns="46800" rIns="91440" bIns="45720" rtlCol="0">
              <a:noAutofit/>
            </a:bodyPr>
            <a:lstStyle>
              <a:lvl1pPr marL="228600" indent="-3600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p"/>
                <a:defRPr lang="zh-CN" altLang="en-US" sz="2200" kern="1200" baseline="0" dirty="0" smtClean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1pPr>
              <a:lvl2pPr marL="6858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2pPr>
              <a:lvl3pPr marL="11430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8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3pPr>
              <a:lvl4pPr marL="16002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4pPr>
              <a:lvl5pPr marL="20574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6754D"/>
                </a:buClr>
                <a:buNone/>
              </a:pPr>
              <a:r>
                <a:rPr dirty="0">
                  <a:solidFill>
                    <a:prstClr val="black"/>
                  </a:solidFill>
                  <a:latin typeface="幼圆"/>
                  <a:ea typeface="幼圆"/>
                </a:rPr>
                <a:t>记</a:t>
              </a:r>
              <a:r>
                <a:rPr dirty="0">
                  <a:solidFill>
                    <a:srgbClr val="0000FF"/>
                  </a:solidFill>
                  <a:latin typeface="幼圆"/>
                  <a:ea typeface="幼圆"/>
                </a:rPr>
                <a:t>泛化错误率</a:t>
              </a:r>
              <a:r>
                <a:rPr dirty="0">
                  <a:solidFill>
                    <a:prstClr val="black"/>
                  </a:solidFill>
                  <a:latin typeface="幼圆"/>
                  <a:ea typeface="幼圆"/>
                </a:rPr>
                <a:t>为  ，</a:t>
              </a:r>
              <a:r>
                <a:rPr dirty="0">
                  <a:solidFill>
                    <a:srgbClr val="0000FF"/>
                  </a:solidFill>
                  <a:latin typeface="幼圆"/>
                  <a:ea typeface="幼圆"/>
                </a:rPr>
                <a:t>测试错误率</a:t>
              </a:r>
              <a:r>
                <a:rPr dirty="0">
                  <a:solidFill>
                    <a:prstClr val="black"/>
                  </a:solidFill>
                  <a:latin typeface="幼圆"/>
                  <a:ea typeface="幼圆"/>
                </a:rPr>
                <a:t>为    </a:t>
              </a:r>
              <a:r>
                <a:rPr lang="en-US" altLang="zh-CN" dirty="0">
                  <a:solidFill>
                    <a:prstClr val="black"/>
                  </a:solidFill>
                  <a:latin typeface="幼圆"/>
                  <a:ea typeface="幼圆"/>
                </a:rPr>
                <a:t>,</a:t>
              </a:r>
              <a:r>
                <a:rPr dirty="0">
                  <a:solidFill>
                    <a:prstClr val="black"/>
                  </a:solidFill>
                  <a:latin typeface="幼圆"/>
                  <a:ea typeface="幼圆"/>
                </a:rPr>
                <a:t> 假定测试样本从样本总体分布中独立采样而来，我们可以使用“</a:t>
              </a:r>
              <a:r>
                <a:rPr dirty="0">
                  <a:solidFill>
                    <a:srgbClr val="FF0000"/>
                  </a:solidFill>
                  <a:latin typeface="幼圆"/>
                  <a:ea typeface="幼圆"/>
                </a:rPr>
                <a:t>二项检验</a:t>
              </a:r>
              <a:r>
                <a:rPr dirty="0">
                  <a:solidFill>
                    <a:prstClr val="black"/>
                  </a:solidFill>
                  <a:latin typeface="幼圆"/>
                  <a:ea typeface="幼圆"/>
                </a:rPr>
                <a:t>”对             </a:t>
              </a:r>
              <a:r>
                <a:rPr dirty="0">
                  <a:solidFill>
                    <a:srgbClr val="0000FF"/>
                  </a:solidFill>
                  <a:latin typeface="幼圆"/>
                  <a:ea typeface="幼圆"/>
                </a:rPr>
                <a:t>进行假设检验</a:t>
              </a:r>
              <a:r>
                <a:rPr dirty="0">
                  <a:solidFill>
                    <a:prstClr val="black"/>
                  </a:solidFill>
                  <a:latin typeface="幼圆"/>
                  <a:ea typeface="幼圆"/>
                </a:rPr>
                <a:t>。</a:t>
              </a:r>
              <a:r>
                <a:rPr lang="en-US" altLang="zh-CN" dirty="0">
                  <a:solidFill>
                    <a:prstClr val="black"/>
                  </a:solidFill>
                  <a:latin typeface="幼圆"/>
                  <a:ea typeface="幼圆"/>
                </a:rPr>
                <a:t>-</a:t>
              </a:r>
              <a:r>
                <a:rPr lang="en-US" altLang="zh-Hans" dirty="0">
                  <a:solidFill>
                    <a:prstClr val="black"/>
                  </a:solidFill>
                  <a:latin typeface="幼圆"/>
                  <a:ea typeface="幼圆"/>
                </a:rPr>
                <a:t>-</a:t>
              </a:r>
              <a:r>
                <a:rPr lang="zh-Hans" altLang="en-US" dirty="0">
                  <a:solidFill>
                    <a:prstClr val="black"/>
                  </a:solidFill>
                  <a:latin typeface="幼圆"/>
                  <a:ea typeface="幼圆"/>
                </a:rPr>
                <a:t> </a:t>
              </a:r>
              <a:r>
                <a:rPr lang="zh-CN" altLang="en-US" b="1" dirty="0">
                  <a:solidFill>
                    <a:srgbClr val="C00000"/>
                  </a:solidFill>
                </a:rPr>
                <a:t>表示对学习器泛化错误率分布的某种判断或猜想</a:t>
              </a:r>
              <a:endParaRPr b="1" dirty="0">
                <a:solidFill>
                  <a:srgbClr val="C00000"/>
                </a:solidFill>
                <a:latin typeface="幼圆"/>
                <a:ea typeface="幼圆"/>
              </a:endParaRPr>
            </a:p>
          </p:txBody>
        </p:sp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915" y="1167850"/>
              <a:ext cx="228600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425" y="1113341"/>
              <a:ext cx="179151" cy="28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228" y="1428515"/>
              <a:ext cx="840109" cy="343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 7"/>
          <p:cNvGrpSpPr/>
          <p:nvPr/>
        </p:nvGrpSpPr>
        <p:grpSpPr>
          <a:xfrm>
            <a:off x="1792912" y="2305712"/>
            <a:ext cx="8631862" cy="738664"/>
            <a:chOff x="218744" y="2676758"/>
            <a:chExt cx="8731250" cy="738664"/>
          </a:xfrm>
        </p:grpSpPr>
        <p:sp>
          <p:nvSpPr>
            <p:cNvPr id="19" name="object 3"/>
            <p:cNvSpPr txBox="1"/>
            <p:nvPr/>
          </p:nvSpPr>
          <p:spPr>
            <a:xfrm>
              <a:off x="218744" y="2676758"/>
              <a:ext cx="8731250" cy="738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55600" indent="-342900">
                <a:buFont typeface="Arial" charset="0"/>
                <a:buChar char="•"/>
              </a:pPr>
              <a:r>
                <a:rPr lang="zh-CN" altLang="en-US" sz="2400" dirty="0">
                  <a:solidFill>
                    <a:srgbClr val="0000FF"/>
                  </a:solidFill>
                  <a:latin typeface="FangSong"/>
                  <a:cs typeface="FangSong"/>
                </a:rPr>
                <a:t>泛化错误率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为  的学习器</a:t>
              </a:r>
              <a:r>
                <a:rPr lang="zh-CN" altLang="en-US" sz="2400" dirty="0">
                  <a:solidFill>
                    <a:srgbClr val="0000FF"/>
                  </a:solidFill>
                  <a:latin typeface="FangSong"/>
                  <a:cs typeface="FangSong"/>
                </a:rPr>
                <a:t>在一个样本上犯错误的概率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为  ，</a:t>
              </a:r>
              <a:endParaRPr lang="en-US" altLang="zh-CN" sz="2400" dirty="0">
                <a:solidFill>
                  <a:prstClr val="black"/>
                </a:solidFill>
                <a:latin typeface="FangSong"/>
                <a:cs typeface="FangSong"/>
              </a:endParaRPr>
            </a:p>
            <a:p>
              <a:pPr marL="355600" indent="-342900">
                <a:buFont typeface="Arial" charset="0"/>
                <a:buChar char="•"/>
              </a:pPr>
              <a:r>
                <a:rPr lang="zh-CN" altLang="en-US" sz="2400" dirty="0">
                  <a:solidFill>
                    <a:srgbClr val="0000FF"/>
                  </a:solidFill>
                  <a:latin typeface="FangSong"/>
                  <a:cs typeface="FangSong"/>
                </a:rPr>
                <a:t>测试错误率  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意味着在 </a:t>
              </a:r>
              <a:r>
                <a:rPr lang="en-US" altLang="zh-CN" sz="2400" dirty="0">
                  <a:solidFill>
                    <a:prstClr val="black"/>
                  </a:solidFill>
                  <a:latin typeface="FangSong"/>
                  <a:cs typeface="FangSong"/>
                </a:rPr>
                <a:t>m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 个测试样本中恰有     个被</a:t>
              </a:r>
              <a:r>
                <a:rPr lang="zh-CN" altLang="en-US" sz="2400" dirty="0">
                  <a:solidFill>
                    <a:srgbClr val="FF0000"/>
                  </a:solidFill>
                  <a:latin typeface="FangSong"/>
                  <a:cs typeface="FangSong"/>
                </a:rPr>
                <a:t>误分类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，</a:t>
              </a:r>
              <a:endParaRPr lang="en-US" altLang="zh-CN" sz="2400" dirty="0">
                <a:solidFill>
                  <a:prstClr val="black"/>
                </a:solidFill>
                <a:latin typeface="FangSong"/>
                <a:cs typeface="FangSong"/>
              </a:endParaRPr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419" y="2765722"/>
              <a:ext cx="228600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677" y="2780362"/>
              <a:ext cx="228600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3694" y="3074003"/>
              <a:ext cx="179151" cy="28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2468" y="3085701"/>
              <a:ext cx="717550" cy="305202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1792912" y="3109102"/>
            <a:ext cx="8731250" cy="1107996"/>
            <a:chOff x="1792912" y="3109102"/>
            <a:chExt cx="8731250" cy="1107996"/>
          </a:xfrm>
        </p:grpSpPr>
        <p:sp>
          <p:nvSpPr>
            <p:cNvPr id="25" name="object 3"/>
            <p:cNvSpPr txBox="1"/>
            <p:nvPr/>
          </p:nvSpPr>
          <p:spPr>
            <a:xfrm>
              <a:off x="1792912" y="3109102"/>
              <a:ext cx="873125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55600" indent="-342900">
                <a:buFont typeface="Arial" charset="0"/>
                <a:buChar char="•"/>
              </a:pP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假定测试</a:t>
              </a:r>
              <a:r>
                <a:rPr lang="zh-CN" altLang="en-US" sz="2400" dirty="0">
                  <a:solidFill>
                    <a:prstClr val="black"/>
                  </a:solidFill>
                  <a:latin typeface="幼圆"/>
                </a:rPr>
                <a:t>样本从样本总体分布中</a:t>
              </a:r>
              <a:r>
                <a:rPr lang="zh-CN" altLang="en-US" sz="2400" dirty="0">
                  <a:solidFill>
                    <a:srgbClr val="0000FF"/>
                  </a:solidFill>
                  <a:latin typeface="幼圆"/>
                </a:rPr>
                <a:t>独立采样</a:t>
              </a:r>
              <a:r>
                <a:rPr lang="zh-CN" altLang="en-US" sz="2400" dirty="0">
                  <a:solidFill>
                    <a:prstClr val="black"/>
                  </a:solidFill>
                  <a:latin typeface="幼圆"/>
                </a:rPr>
                <a:t>而来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，那么</a:t>
              </a:r>
              <a:r>
                <a:rPr lang="zh-CN" altLang="en-US" sz="2400" dirty="0">
                  <a:solidFill>
                    <a:srgbClr val="C00000"/>
                  </a:solidFill>
                  <a:latin typeface="FangSong"/>
                  <a:cs typeface="FangSong"/>
                </a:rPr>
                <a:t>泛化错误率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为  的学习器将其中 </a:t>
              </a:r>
              <a:r>
                <a:rPr lang="en-US" altLang="zh-CN" sz="2400" dirty="0">
                  <a:solidFill>
                    <a:srgbClr val="0000FF"/>
                  </a:solidFill>
                  <a:latin typeface="FangSong"/>
                  <a:cs typeface="FangSong"/>
                </a:rPr>
                <a:t>m</a:t>
              </a:r>
              <a:r>
                <a:rPr lang="zh-Hans" altLang="en-US" sz="2400" dirty="0">
                  <a:solidFill>
                    <a:srgbClr val="0000FF"/>
                  </a:solidFill>
                  <a:latin typeface="FangSong"/>
                  <a:cs typeface="FangSong"/>
                </a:rPr>
                <a:t>’</a:t>
              </a:r>
              <a:r>
                <a:rPr lang="zh-CN" altLang="en-US" sz="2400" dirty="0">
                  <a:solidFill>
                    <a:srgbClr val="0000FF"/>
                  </a:solidFill>
                  <a:latin typeface="FangSong"/>
                  <a:cs typeface="FangSong"/>
                </a:rPr>
                <a:t>个样本误分类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、</a:t>
              </a:r>
              <a:r>
                <a:rPr lang="zh-CN" altLang="en-US" sz="2400" dirty="0">
                  <a:solidFill>
                    <a:srgbClr val="C00000"/>
                  </a:solidFill>
                  <a:latin typeface="FangSong"/>
                  <a:cs typeface="FangSong"/>
                </a:rPr>
                <a:t>其余样本正确分类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的概率是：</a:t>
              </a:r>
              <a:endParaRPr lang="en-US" altLang="zh-CN" sz="2400" dirty="0">
                <a:solidFill>
                  <a:prstClr val="black"/>
                </a:solidFill>
                <a:latin typeface="FangSong"/>
                <a:cs typeface="FangSong"/>
              </a:endParaRP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3563994"/>
              <a:ext cx="228600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7146" y="3850880"/>
              <a:ext cx="1682506" cy="351385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784350" y="4301536"/>
            <a:ext cx="8731250" cy="1130834"/>
            <a:chOff x="1784350" y="4301536"/>
            <a:chExt cx="8731250" cy="1130834"/>
          </a:xfrm>
        </p:grpSpPr>
        <p:sp>
          <p:nvSpPr>
            <p:cNvPr id="27" name="object 3"/>
            <p:cNvSpPr txBox="1"/>
            <p:nvPr/>
          </p:nvSpPr>
          <p:spPr>
            <a:xfrm>
              <a:off x="1784350" y="4301536"/>
              <a:ext cx="873125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55600" indent="-342900">
                <a:buFont typeface="Arial" charset="0"/>
                <a:buChar char="•"/>
              </a:pP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由此可估算出其</a:t>
              </a:r>
              <a:r>
                <a:rPr lang="zh-CN" altLang="en-US" sz="2400" dirty="0">
                  <a:solidFill>
                    <a:srgbClr val="FF0000"/>
                  </a:solidFill>
                  <a:latin typeface="FangSong"/>
                  <a:cs typeface="FangSong"/>
                </a:rPr>
                <a:t>恰将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      个样本误分类的概率如下：</a:t>
              </a:r>
              <a:endParaRPr lang="en-US" altLang="zh-CN" sz="2400" dirty="0">
                <a:solidFill>
                  <a:prstClr val="black"/>
                </a:solidFill>
                <a:latin typeface="FangSong"/>
                <a:cs typeface="FangSong"/>
              </a:endParaRPr>
            </a:p>
            <a:p>
              <a:pPr marL="355600" indent="-342900">
                <a:buFont typeface="Arial" charset="0"/>
                <a:buChar char="•"/>
              </a:pPr>
              <a:endParaRPr lang="en-US" altLang="zh-CN" sz="2400" dirty="0">
                <a:solidFill>
                  <a:prstClr val="black"/>
                </a:solidFill>
                <a:latin typeface="FangSong"/>
                <a:cs typeface="FangSong"/>
              </a:endParaRPr>
            </a:p>
            <a:p>
              <a:pPr marL="355600" indent="-342900">
                <a:buFont typeface="Arial" charset="0"/>
                <a:buChar char="•"/>
              </a:pPr>
              <a:endParaRPr lang="en-US" altLang="zh-CN" sz="2400" dirty="0">
                <a:solidFill>
                  <a:prstClr val="black"/>
                </a:solidFill>
                <a:latin typeface="FangSong"/>
                <a:cs typeface="FangSong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1490" y="4367754"/>
              <a:ext cx="717550" cy="30520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07147" y="4648200"/>
              <a:ext cx="4241503" cy="78417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784350" y="5531642"/>
            <a:ext cx="8731250" cy="738664"/>
            <a:chOff x="1784350" y="5531642"/>
            <a:chExt cx="8731250" cy="738664"/>
          </a:xfrm>
        </p:grpSpPr>
        <p:sp>
          <p:nvSpPr>
            <p:cNvPr id="30" name="object 3"/>
            <p:cNvSpPr txBox="1"/>
            <p:nvPr/>
          </p:nvSpPr>
          <p:spPr>
            <a:xfrm>
              <a:off x="1784350" y="5531642"/>
              <a:ext cx="8731250" cy="738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55600" indent="-342900">
                <a:buFont typeface="Arial" charset="0"/>
                <a:buChar char="•"/>
              </a:pP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上式表达了在包含 </a:t>
              </a:r>
              <a:r>
                <a:rPr lang="en-US" altLang="zh-CN" sz="2400" dirty="0">
                  <a:solidFill>
                    <a:prstClr val="black"/>
                  </a:solidFill>
                  <a:latin typeface="FangSong"/>
                  <a:cs typeface="FangSong"/>
                </a:rPr>
                <a:t>m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 个样本的测试集上，</a:t>
              </a:r>
              <a:r>
                <a:rPr lang="zh-CN" altLang="en-US" sz="2400" dirty="0">
                  <a:solidFill>
                    <a:srgbClr val="C00000"/>
                  </a:solidFill>
                  <a:latin typeface="FangSong"/>
                  <a:cs typeface="FangSong"/>
                </a:rPr>
                <a:t>泛化错误率为  的学习器被测得测试错误率为  的概率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。（</a:t>
              </a:r>
              <a:r>
                <a:rPr lang="zh-Hans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恰好是</a:t>
              </a:r>
              <a:r>
                <a:rPr lang="zh-CN" altLang="en-US" sz="2400" b="1" dirty="0">
                  <a:solidFill>
                    <a:srgbClr val="FF0000"/>
                  </a:solidFill>
                  <a:latin typeface="FangSong"/>
                  <a:cs typeface="FangSong"/>
                </a:rPr>
                <a:t>二项分布！</a:t>
              </a:r>
              <a:r>
                <a:rPr lang="zh-CN" altLang="en-US" sz="2400" dirty="0">
                  <a:solidFill>
                    <a:prstClr val="black"/>
                  </a:solidFill>
                  <a:latin typeface="FangSong"/>
                  <a:cs typeface="FangSong"/>
                </a:rPr>
                <a:t>）</a:t>
              </a:r>
              <a:endParaRPr lang="en-US" altLang="zh-CN" sz="2400" dirty="0">
                <a:solidFill>
                  <a:prstClr val="black"/>
                </a:solidFill>
                <a:latin typeface="FangSong"/>
                <a:cs typeface="FangSong"/>
              </a:endParaRPr>
            </a:p>
          </p:txBody>
        </p: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9597" y="5662850"/>
              <a:ext cx="228600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1" y="5943601"/>
              <a:ext cx="179151" cy="282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BDE2FCA-07CB-B34C-9245-6299F6CBD5F0}"/>
              </a:ext>
            </a:extLst>
          </p:cNvPr>
          <p:cNvCxnSpPr/>
          <p:nvPr/>
        </p:nvCxnSpPr>
        <p:spPr>
          <a:xfrm flipV="1">
            <a:off x="4140552" y="685801"/>
            <a:ext cx="209205" cy="5048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C9BC286-868E-DA4B-9AE7-E17F71773824}"/>
              </a:ext>
            </a:extLst>
          </p:cNvPr>
          <p:cNvSpPr/>
          <p:nvPr/>
        </p:nvSpPr>
        <p:spPr>
          <a:xfrm>
            <a:off x="3880613" y="182705"/>
            <a:ext cx="2262158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Hans" altLang="en-US" dirty="0">
                <a:solidFill>
                  <a:srgbClr val="0000FF"/>
                </a:solidFill>
              </a:rPr>
              <a:t>未知，无法直接获得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215CF2A-7C78-4B41-9296-410E444F4EB9}"/>
              </a:ext>
            </a:extLst>
          </p:cNvPr>
          <p:cNvSpPr/>
          <p:nvPr/>
        </p:nvSpPr>
        <p:spPr>
          <a:xfrm>
            <a:off x="6258439" y="192729"/>
            <a:ext cx="1338828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Hans" altLang="en-US" dirty="0">
                <a:solidFill>
                  <a:srgbClr val="0000FF"/>
                </a:solidFill>
              </a:rPr>
              <a:t>测试集结果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F14F997-000A-1648-A90B-4CF45EC1D07D}"/>
              </a:ext>
            </a:extLst>
          </p:cNvPr>
          <p:cNvCxnSpPr/>
          <p:nvPr/>
        </p:nvCxnSpPr>
        <p:spPr>
          <a:xfrm flipV="1">
            <a:off x="6333846" y="626788"/>
            <a:ext cx="209205" cy="5048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FEA453-B0ED-2241-96C9-99E1B8BF27CA}"/>
              </a:ext>
            </a:extLst>
          </p:cNvPr>
          <p:cNvSpPr/>
          <p:nvPr/>
        </p:nvSpPr>
        <p:spPr>
          <a:xfrm>
            <a:off x="8519369" y="203197"/>
            <a:ext cx="1569660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Hans" altLang="en-US" dirty="0">
                <a:solidFill>
                  <a:srgbClr val="0000FF"/>
                </a:solidFill>
              </a:rPr>
              <a:t>某个假设的值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6701D30-056F-9541-A8D9-A5760BF87ECE}"/>
              </a:ext>
            </a:extLst>
          </p:cNvPr>
          <p:cNvCxnSpPr>
            <a:cxnSpLocks/>
          </p:cNvCxnSpPr>
          <p:nvPr/>
        </p:nvCxnSpPr>
        <p:spPr>
          <a:xfrm flipV="1">
            <a:off x="8861300" y="615369"/>
            <a:ext cx="292891" cy="93936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1150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二项检验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812E0A-2113-1748-A95D-F68CC1774EC8}"/>
              </a:ext>
            </a:extLst>
          </p:cNvPr>
          <p:cNvSpPr/>
          <p:nvPr/>
        </p:nvSpPr>
        <p:spPr>
          <a:xfrm>
            <a:off x="2133600" y="117997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则在</a:t>
            </a:r>
            <a:r>
              <a:rPr lang="en-US" altLang="zh-CN" sz="2400" b="1" dirty="0">
                <a:solidFill>
                  <a:srgbClr val="C00000"/>
                </a:solidFill>
                <a:latin typeface="MJXc-TeX-main-R"/>
              </a:rPr>
              <a:t>1−</a:t>
            </a:r>
            <a:r>
              <a:rPr lang="el-GR" altLang="zh-CN" sz="2400" b="1" dirty="0">
                <a:solidFill>
                  <a:srgbClr val="C00000"/>
                </a:solidFill>
                <a:latin typeface="MJXc-TeX-math-I"/>
              </a:rPr>
              <a:t>α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的概率内所能观测到的最大错误率如下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1" y="1905000"/>
            <a:ext cx="8596219" cy="36005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1676400"/>
            <a:ext cx="6477000" cy="868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544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二项检验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76" y="984244"/>
            <a:ext cx="3276600" cy="27874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3EA0E6-AF58-AA41-8C27-7DFFDEB89C32}"/>
              </a:ext>
            </a:extLst>
          </p:cNvPr>
          <p:cNvSpPr/>
          <p:nvPr/>
        </p:nvSpPr>
        <p:spPr>
          <a:xfrm>
            <a:off x="4800600" y="1376064"/>
            <a:ext cx="5562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s" altLang="en-US" sz="2400" dirty="0">
                <a:solidFill>
                  <a:prstClr val="black"/>
                </a:solidFill>
                <a:latin typeface="幼圆"/>
              </a:rPr>
              <a:t>错误分类 </a:t>
            </a:r>
            <a:r>
              <a:rPr lang="en-US" altLang="zh-Hans" sz="2400" dirty="0">
                <a:solidFill>
                  <a:prstClr val="black"/>
                </a:solidFill>
                <a:latin typeface="幼圆"/>
              </a:rPr>
              <a:t>3</a:t>
            </a:r>
            <a:r>
              <a:rPr lang="zh-Hans" altLang="en-US" sz="2400" dirty="0">
                <a:solidFill>
                  <a:prstClr val="black"/>
                </a:solidFill>
                <a:latin typeface="幼圆"/>
              </a:rPr>
              <a:t>个样本的概率比较大；</a:t>
            </a:r>
            <a:endParaRPr lang="en-US" altLang="zh-Hans" sz="2400" dirty="0">
              <a:solidFill>
                <a:prstClr val="black"/>
              </a:solidFill>
              <a:latin typeface="幼圆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错误分类出</a:t>
            </a:r>
            <a:r>
              <a:rPr lang="en-US" altLang="zh-CN" sz="2400" dirty="0"/>
              <a:t>4</a:t>
            </a:r>
            <a:r>
              <a:rPr lang="zh-CN" altLang="en-US" sz="2400" dirty="0"/>
              <a:t>、</a:t>
            </a:r>
            <a:r>
              <a:rPr lang="en-US" altLang="zh-CN" sz="24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6</a:t>
            </a:r>
            <a:r>
              <a:rPr lang="zh-CN" altLang="en-US" sz="2400" dirty="0"/>
              <a:t>个甚至更多的概率会比较小。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假设检验即为检验“</a:t>
            </a:r>
            <a:r>
              <a:rPr lang="zh-CN" altLang="en-US" sz="2400" b="1" dirty="0">
                <a:solidFill>
                  <a:srgbClr val="C00000"/>
                </a:solidFill>
              </a:rPr>
              <a:t>泛化错误率是否不大于</a:t>
            </a:r>
            <a:r>
              <a:rPr lang="en-US" altLang="zh-CN" sz="2400" b="1" dirty="0">
                <a:solidFill>
                  <a:srgbClr val="C00000"/>
                </a:solidFill>
              </a:rPr>
              <a:t>0.3</a:t>
            </a:r>
            <a:r>
              <a:rPr lang="en-US" altLang="zh-CN" sz="2400" dirty="0"/>
              <a:t>”</a:t>
            </a:r>
            <a:r>
              <a:rPr lang="zh-CN" altLang="en-US" sz="2400" dirty="0"/>
              <a:t>这一判断。于是对错误分类出</a:t>
            </a:r>
            <a:r>
              <a:rPr lang="en-US" altLang="zh-CN" sz="2400" dirty="0"/>
              <a:t>4</a:t>
            </a:r>
            <a:r>
              <a:rPr lang="zh-CN" altLang="en-US" sz="2400" dirty="0"/>
              <a:t>个、</a:t>
            </a:r>
            <a:r>
              <a:rPr lang="en-US" altLang="zh-CN" sz="2400" dirty="0"/>
              <a:t>5</a:t>
            </a:r>
            <a:r>
              <a:rPr lang="zh-CN" altLang="en-US" sz="2400" dirty="0"/>
              <a:t>个</a:t>
            </a:r>
            <a:r>
              <a:rPr lang="en-US" altLang="zh-CN" sz="2400" dirty="0"/>
              <a:t>…10</a:t>
            </a:r>
            <a:r>
              <a:rPr lang="zh-CN" altLang="en-US" sz="2400" dirty="0"/>
              <a:t>个等</a:t>
            </a:r>
            <a:r>
              <a:rPr lang="en-US" altLang="zh-CN" sz="2400" dirty="0"/>
              <a:t>7</a:t>
            </a:r>
            <a:r>
              <a:rPr lang="zh-CN" altLang="en-US" sz="2400" dirty="0"/>
              <a:t>种情况的概率进行求和：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41F937-5544-A04C-B64D-1FD229285E05}"/>
              </a:ext>
            </a:extLst>
          </p:cNvPr>
          <p:cNvSpPr/>
          <p:nvPr/>
        </p:nvSpPr>
        <p:spPr>
          <a:xfrm>
            <a:off x="5334000" y="914401"/>
            <a:ext cx="236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幼圆"/>
              </a:rPr>
              <a:t>=</a:t>
            </a:r>
            <a:r>
              <a:rPr lang="zh-Hans" altLang="en-US" sz="2400" b="1" dirty="0">
                <a:solidFill>
                  <a:srgbClr val="FF0000"/>
                </a:solidFill>
                <a:latin typeface="幼圆"/>
              </a:rPr>
              <a:t> </a:t>
            </a:r>
            <a:r>
              <a:rPr lang="en-US" altLang="zh-Hans" sz="2400" b="1" dirty="0">
                <a:solidFill>
                  <a:srgbClr val="FF0000"/>
                </a:solidFill>
                <a:latin typeface="幼圆"/>
              </a:rPr>
              <a:t>0.3,</a:t>
            </a:r>
            <a:r>
              <a:rPr lang="zh-Hans" altLang="en-US" sz="2400" b="1" dirty="0">
                <a:solidFill>
                  <a:srgbClr val="FF0000"/>
                </a:solidFill>
                <a:latin typeface="幼圆"/>
              </a:rPr>
              <a:t> </a:t>
            </a:r>
            <a:r>
              <a:rPr lang="en-US" altLang="zh-Hans" sz="2400" b="1" dirty="0">
                <a:solidFill>
                  <a:srgbClr val="FF0000"/>
                </a:solidFill>
                <a:latin typeface="幼圆"/>
              </a:rPr>
              <a:t>m</a:t>
            </a:r>
            <a:r>
              <a:rPr lang="zh-Hans" altLang="en-US" sz="2400" b="1" dirty="0">
                <a:solidFill>
                  <a:srgbClr val="FF0000"/>
                </a:solidFill>
                <a:latin typeface="幼圆"/>
              </a:rPr>
              <a:t> </a:t>
            </a:r>
            <a:r>
              <a:rPr lang="en-US" altLang="zh-Hans" sz="2400" b="1" dirty="0">
                <a:solidFill>
                  <a:srgbClr val="FF0000"/>
                </a:solidFill>
                <a:latin typeface="幼圆"/>
              </a:rPr>
              <a:t>=</a:t>
            </a:r>
            <a:r>
              <a:rPr lang="zh-Hans" altLang="en-US" sz="2400" b="1" dirty="0">
                <a:solidFill>
                  <a:srgbClr val="FF0000"/>
                </a:solidFill>
                <a:latin typeface="幼圆"/>
              </a:rPr>
              <a:t> </a:t>
            </a:r>
            <a:r>
              <a:rPr lang="en-US" altLang="zh-Hans" sz="2400" b="1" dirty="0">
                <a:solidFill>
                  <a:srgbClr val="FF0000"/>
                </a:solidFill>
                <a:latin typeface="幼圆"/>
              </a:rPr>
              <a:t>10</a:t>
            </a:r>
            <a:r>
              <a:rPr lang="zh-Hans" altLang="en-US" sz="2400" b="1" dirty="0">
                <a:solidFill>
                  <a:srgbClr val="FF0000"/>
                </a:solidFill>
                <a:latin typeface="幼圆"/>
              </a:rPr>
              <a:t> 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A4C42D9-3201-BB40-A69B-93AA8B7967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3600203"/>
            <a:ext cx="1155700" cy="763398"/>
          </a:xfrm>
          <a:prstGeom prst="rect">
            <a:avLst/>
          </a:prstGeom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DD274B5-B034-A645-94CE-B9F764A46259}"/>
              </a:ext>
            </a:extLst>
          </p:cNvPr>
          <p:cNvCxnSpPr/>
          <p:nvPr/>
        </p:nvCxnSpPr>
        <p:spPr>
          <a:xfrm flipH="1" flipV="1">
            <a:off x="3124200" y="1143000"/>
            <a:ext cx="167640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157B42CE-0D12-4943-97D2-CFB9E073A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61" y="4436410"/>
            <a:ext cx="346669" cy="29466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FECC9F0-AE7A-324E-847D-89E92ABBE571}"/>
              </a:ext>
            </a:extLst>
          </p:cNvPr>
          <p:cNvSpPr/>
          <p:nvPr/>
        </p:nvSpPr>
        <p:spPr>
          <a:xfrm>
            <a:off x="2135229" y="4363602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是否大于</a:t>
            </a:r>
            <a:r>
              <a:rPr lang="en-US" altLang="zh-CN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0.</a:t>
            </a:r>
            <a:r>
              <a:rPr lang="en-US" altLang="zh-Han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05</a:t>
            </a:r>
            <a:r>
              <a:rPr lang="zh-Hans" alt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Han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0.1</a:t>
            </a:r>
            <a:r>
              <a:rPr lang="zh-Hans" alt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lang="zh-Han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显著度</a:t>
            </a:r>
            <a:r>
              <a:rPr lang="zh-Hans" alt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，如果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大于则拒绝假设</a:t>
            </a:r>
            <a:r>
              <a:rPr lang="zh-CN" alt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，认为</a:t>
            </a:r>
            <a:r>
              <a:rPr lang="zh-Han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该假设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错误率大于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0.3</a:t>
            </a:r>
            <a:r>
              <a:rPr lang="zh-CN" alt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dirty="0">
              <a:solidFill>
                <a:srgbClr val="444444"/>
              </a:solidFill>
              <a:latin typeface="Times New Roman" panose="02020603050405020304" pitchFamily="18" charset="0"/>
              <a:ea typeface="PingFangSC-Regular" panose="020B04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小于的话则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接受假设</a:t>
            </a:r>
            <a:r>
              <a:rPr lang="zh-CN" alt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80576D99-0B4B-AC45-B585-2724DE234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96231"/>
            <a:ext cx="337386" cy="33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C37CFDE7-6E41-F245-B2FB-F78B6A3D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24" y="5690467"/>
            <a:ext cx="807357" cy="30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C405645-0373-2346-9F07-163875C42EA9}"/>
              </a:ext>
            </a:extLst>
          </p:cNvPr>
          <p:cNvSpPr/>
          <p:nvPr/>
        </p:nvSpPr>
        <p:spPr>
          <a:xfrm>
            <a:off x="2729535" y="5642979"/>
            <a:ext cx="5917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an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置信度</a:t>
            </a:r>
            <a:r>
              <a:rPr lang="en-US" altLang="zh-Hans" sz="2400" b="1" dirty="0"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:</a:t>
            </a:r>
            <a:r>
              <a:rPr lang="zh-Hans" altLang="en-US" sz="2400" b="1" dirty="0"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 以 </a:t>
            </a:r>
            <a:r>
              <a:rPr lang="en-US" altLang="zh-Hans" sz="2400" b="1" dirty="0"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(1-0.05)</a:t>
            </a:r>
            <a:r>
              <a:rPr lang="zh-Hans" altLang="en-US" sz="2400" b="1" dirty="0">
                <a:latin typeface="Times New Roman" panose="02020603050405020304" pitchFamily="18" charset="0"/>
                <a:ea typeface="PingFangSC-Regular" panose="020B0400000000000000" pitchFamily="34" charset="-122"/>
                <a:cs typeface="Times New Roman" panose="02020603050405020304" pitchFamily="18" charset="0"/>
              </a:rPr>
              <a:t> 的概率相信这一结果。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85FF93EF-C2B9-3F49-8676-C8AE2F56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362" y="57001"/>
            <a:ext cx="5129077" cy="75193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4054982"/>
      </p:ext>
    </p:extLst>
  </p:cSld>
  <p:clrMapOvr>
    <a:masterClrMapping/>
  </p:clrMapOvr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泛化误差 </a:t>
            </a:r>
            <a:r>
              <a:rPr lang="en-US" altLang="zh-CN"/>
              <a:t>vs. </a:t>
            </a:r>
            <a:r>
              <a:rPr lang="zh-CN" altLang="en-US"/>
              <a:t>经验误差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2600" y="990601"/>
            <a:ext cx="8382000" cy="5059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17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错误率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(error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rate):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e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=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a/m;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m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个样本中错误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a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个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.</a:t>
            </a:r>
            <a:endParaRPr lang="zh-CN" altLang="en-US" sz="24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12700" marR="5080">
              <a:lnSpc>
                <a:spcPct val="1417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准确率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精度，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accuracy):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a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=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-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e.</a:t>
            </a:r>
          </a:p>
          <a:p>
            <a:pPr marL="12700" marR="5080">
              <a:lnSpc>
                <a:spcPct val="1417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误差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(error):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实际预测输出与样本的真实输出之间的差异</a:t>
            </a:r>
            <a:r>
              <a:rPr lang="en-US" altLang="zh-CN" sz="2400" dirty="0">
                <a:solidFill>
                  <a:srgbClr val="0000FF"/>
                </a:solidFill>
                <a:latin typeface="FangSong"/>
                <a:cs typeface="FangSong"/>
              </a:rPr>
              <a:t>.</a:t>
            </a:r>
            <a:endParaRPr lang="en-US" sz="24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12700" marR="5080">
              <a:lnSpc>
                <a:spcPct val="141700"/>
              </a:lnSpc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泛化误差</a:t>
            </a:r>
            <a:r>
              <a:rPr lang="en-US" altLang="zh-CN" sz="2400" dirty="0">
                <a:latin typeface="FangSong"/>
                <a:cs typeface="FangSong"/>
              </a:rPr>
              <a:t>(generalization</a:t>
            </a:r>
            <a:r>
              <a:rPr lang="zh-CN" altLang="en-US" sz="2400" dirty="0">
                <a:latin typeface="FangSong"/>
                <a:cs typeface="FangSong"/>
              </a:rPr>
              <a:t> </a:t>
            </a:r>
            <a:r>
              <a:rPr lang="en-US" altLang="zh-CN" sz="2400" dirty="0">
                <a:latin typeface="FangSong"/>
                <a:cs typeface="FangSong"/>
              </a:rPr>
              <a:t>error)</a:t>
            </a:r>
            <a:r>
              <a:rPr sz="2400" dirty="0">
                <a:latin typeface="FangSong"/>
                <a:cs typeface="FangSong"/>
              </a:rPr>
              <a:t>：</a:t>
            </a:r>
            <a:r>
              <a:rPr sz="2400" dirty="0" err="1">
                <a:latin typeface="FangSong"/>
                <a:cs typeface="FangSong"/>
              </a:rPr>
              <a:t>在</a:t>
            </a:r>
            <a:r>
              <a:rPr sz="2400" dirty="0" err="1">
                <a:solidFill>
                  <a:srgbClr val="FF0000"/>
                </a:solidFill>
                <a:latin typeface="FangSong"/>
                <a:cs typeface="FangSong"/>
              </a:rPr>
              <a:t>“未来”样本</a:t>
            </a:r>
            <a:r>
              <a:rPr sz="2400" dirty="0" err="1">
                <a:latin typeface="FangSong"/>
                <a:cs typeface="FangSong"/>
              </a:rPr>
              <a:t>上的误差</a:t>
            </a:r>
            <a:endParaRPr lang="en-US" sz="2400" dirty="0">
              <a:latin typeface="FangSong"/>
              <a:cs typeface="FangSong"/>
            </a:endParaRPr>
          </a:p>
          <a:p>
            <a:pPr marL="12700" marR="5080">
              <a:lnSpc>
                <a:spcPct val="141700"/>
              </a:lnSpc>
            </a:pPr>
            <a:r>
              <a:rPr sz="2400" dirty="0" err="1">
                <a:solidFill>
                  <a:srgbClr val="0000FF"/>
                </a:solidFill>
                <a:latin typeface="FangSong"/>
                <a:cs typeface="FangSong"/>
              </a:rPr>
              <a:t>经验误差</a:t>
            </a:r>
            <a:r>
              <a:rPr lang="en-US" sz="2400" dirty="0">
                <a:latin typeface="FangSong"/>
                <a:cs typeface="FangSong"/>
              </a:rPr>
              <a:t>(</a:t>
            </a:r>
            <a:r>
              <a:rPr lang="en-US" altLang="zh-CN" sz="2400" dirty="0">
                <a:latin typeface="FangSong"/>
                <a:cs typeface="FangSong"/>
              </a:rPr>
              <a:t>empirical</a:t>
            </a:r>
            <a:r>
              <a:rPr lang="zh-CN" altLang="en-US" sz="2400" dirty="0">
                <a:latin typeface="FangSong"/>
                <a:cs typeface="FangSong"/>
              </a:rPr>
              <a:t> </a:t>
            </a:r>
            <a:r>
              <a:rPr lang="en-US" altLang="zh-CN" sz="2400" dirty="0">
                <a:latin typeface="FangSong"/>
                <a:cs typeface="FangSong"/>
              </a:rPr>
              <a:t>error)</a:t>
            </a:r>
            <a:r>
              <a:rPr sz="2400" dirty="0">
                <a:latin typeface="FangSong"/>
                <a:cs typeface="FangSong"/>
              </a:rPr>
              <a:t>：</a:t>
            </a:r>
            <a:r>
              <a:rPr sz="2400" dirty="0" err="1">
                <a:latin typeface="FangSong"/>
                <a:cs typeface="FangSong"/>
              </a:rPr>
              <a:t>在</a:t>
            </a:r>
            <a:r>
              <a:rPr sz="2400" dirty="0" err="1">
                <a:solidFill>
                  <a:srgbClr val="FF0000"/>
                </a:solidFill>
                <a:latin typeface="FangSong"/>
                <a:cs typeface="FangSong"/>
              </a:rPr>
              <a:t>训练集上</a:t>
            </a:r>
            <a:r>
              <a:rPr sz="2400" dirty="0" err="1">
                <a:latin typeface="FangSong"/>
                <a:cs typeface="FangSong"/>
              </a:rPr>
              <a:t>的误差</a:t>
            </a:r>
            <a:endParaRPr lang="en-US" sz="2400" dirty="0">
              <a:latin typeface="FangSong"/>
              <a:cs typeface="FangSong"/>
            </a:endParaRPr>
          </a:p>
          <a:p>
            <a:pPr marL="12700" marR="5080">
              <a:lnSpc>
                <a:spcPct val="141700"/>
              </a:lnSpc>
            </a:pPr>
            <a:r>
              <a:rPr lang="en-US" sz="2400" dirty="0">
                <a:latin typeface="FangSong"/>
                <a:cs typeface="FangSong"/>
              </a:rPr>
              <a:t>	</a:t>
            </a:r>
            <a:r>
              <a:rPr sz="2400" dirty="0" err="1">
                <a:latin typeface="FangSong"/>
                <a:cs typeface="FangSong"/>
              </a:rPr>
              <a:t>亦称“</a:t>
            </a:r>
            <a:r>
              <a:rPr sz="2400" dirty="0" err="1">
                <a:solidFill>
                  <a:srgbClr val="FF0000"/>
                </a:solidFill>
                <a:latin typeface="FangSong"/>
                <a:cs typeface="FangSong"/>
              </a:rPr>
              <a:t>训练误差</a:t>
            </a:r>
            <a:r>
              <a:rPr sz="2400" dirty="0">
                <a:latin typeface="FangSong"/>
                <a:cs typeface="FangSong"/>
              </a:rPr>
              <a:t>”</a:t>
            </a:r>
            <a:r>
              <a:rPr lang="en-US" altLang="zh-CN" sz="2400" dirty="0">
                <a:latin typeface="FangSong"/>
                <a:cs typeface="FangSong"/>
              </a:rPr>
              <a:t>(training</a:t>
            </a:r>
            <a:r>
              <a:rPr lang="zh-CN" altLang="en-US" sz="2400" dirty="0">
                <a:latin typeface="FangSong"/>
                <a:cs typeface="FangSong"/>
              </a:rPr>
              <a:t> </a:t>
            </a:r>
            <a:r>
              <a:rPr lang="en-US" altLang="zh-CN" sz="2400" dirty="0">
                <a:latin typeface="FangSong"/>
                <a:cs typeface="FangSong"/>
              </a:rPr>
              <a:t>error)</a:t>
            </a:r>
            <a:endParaRPr sz="2400" dirty="0">
              <a:latin typeface="Times New Roman"/>
              <a:cs typeface="Times New Roman"/>
            </a:endParaRPr>
          </a:p>
          <a:p>
            <a:pPr marL="664845">
              <a:spcBef>
                <a:spcPts val="1695"/>
              </a:spcBef>
            </a:pPr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435" dirty="0">
                <a:latin typeface="Wingdings"/>
                <a:cs typeface="Wingdings"/>
              </a:rPr>
              <a:t> </a:t>
            </a:r>
            <a:r>
              <a:rPr sz="2400" dirty="0">
                <a:latin typeface="FangSong"/>
                <a:cs typeface="FangSong"/>
              </a:rPr>
              <a:t>泛化误差越小越好</a:t>
            </a:r>
          </a:p>
          <a:p>
            <a:pPr marL="664845">
              <a:spcBef>
                <a:spcPts val="1440"/>
              </a:spcBef>
            </a:pPr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435" dirty="0">
                <a:latin typeface="Wingdings"/>
                <a:cs typeface="Wingdings"/>
              </a:rPr>
              <a:t> </a:t>
            </a:r>
            <a:r>
              <a:rPr sz="2400" dirty="0">
                <a:latin typeface="FangSong"/>
                <a:cs typeface="FangSong"/>
              </a:rPr>
              <a:t>经验误差是否越小越好？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664845">
              <a:tabLst>
                <a:tab pos="1602105" algn="l"/>
              </a:tabLst>
            </a:pPr>
            <a:r>
              <a:rPr sz="2800" spc="-30" dirty="0">
                <a:latin typeface="Verdana"/>
                <a:cs typeface="Verdana"/>
              </a:rPr>
              <a:t>NO</a:t>
            </a:r>
            <a:r>
              <a:rPr sz="2800" spc="-15" dirty="0">
                <a:latin typeface="Verdana"/>
                <a:cs typeface="Verdana"/>
              </a:rPr>
              <a:t>!</a:t>
            </a:r>
            <a:r>
              <a:rPr sz="2800" dirty="0">
                <a:latin typeface="Verdana"/>
                <a:cs typeface="Verdana"/>
              </a:rPr>
              <a:t>	</a:t>
            </a:r>
            <a:r>
              <a:rPr sz="2800" spc="-20" dirty="0">
                <a:latin typeface="FangSong"/>
                <a:cs typeface="FangSong"/>
              </a:rPr>
              <a:t>因为会出</a:t>
            </a:r>
            <a:r>
              <a:rPr sz="2800" spc="-30" dirty="0">
                <a:latin typeface="FangSong"/>
                <a:cs typeface="FangSong"/>
              </a:rPr>
              <a:t>现</a:t>
            </a:r>
            <a:r>
              <a:rPr sz="2800" spc="-10" dirty="0">
                <a:latin typeface="FangSong"/>
                <a:cs typeface="FangSong"/>
              </a:rPr>
              <a:t>“</a:t>
            </a:r>
            <a:r>
              <a:rPr sz="2800" b="1" spc="-20" dirty="0">
                <a:solidFill>
                  <a:srgbClr val="0000FF"/>
                </a:solidFill>
                <a:latin typeface="Hannotate SC"/>
                <a:cs typeface="Hannotate SC"/>
              </a:rPr>
              <a:t>过拟</a:t>
            </a:r>
            <a:r>
              <a:rPr sz="2800" b="1" spc="-10" dirty="0">
                <a:solidFill>
                  <a:srgbClr val="0000FF"/>
                </a:solidFill>
                <a:latin typeface="Hannotate SC"/>
                <a:cs typeface="Hannotate SC"/>
              </a:rPr>
              <a:t>合</a:t>
            </a:r>
            <a:r>
              <a:rPr sz="2800" spc="-30" dirty="0">
                <a:latin typeface="FangSong"/>
                <a:cs typeface="FangSong"/>
              </a:rPr>
              <a:t>”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15" dirty="0">
                <a:latin typeface="Verdana"/>
                <a:cs typeface="Verdana"/>
              </a:rPr>
              <a:t>o</a:t>
            </a:r>
            <a:r>
              <a:rPr sz="2000" spc="-25" dirty="0">
                <a:latin typeface="Verdana"/>
                <a:cs typeface="Verdana"/>
              </a:rPr>
              <a:t>v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rf</a:t>
            </a:r>
            <a:r>
              <a:rPr sz="2000" spc="-1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tting)</a:t>
            </a:r>
          </a:p>
        </p:txBody>
      </p:sp>
    </p:spTree>
    <p:extLst>
      <p:ext uri="{BB962C8B-B14F-4D97-AF65-F5344CB8AC3E}">
        <p14:creationId xmlns:p14="http://schemas.microsoft.com/office/powerpoint/2010/main" val="5752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</a:t>
            </a:r>
            <a:r>
              <a:rPr lang="en-US" altLang="zh-Hans"/>
              <a:t>-</a:t>
            </a:r>
            <a:r>
              <a:rPr lang="zh-CN" altLang="en-US"/>
              <a:t>检验</a:t>
            </a:r>
            <a:r>
              <a:rPr lang="zh-Hans" altLang="en-US"/>
              <a:t> </a:t>
            </a:r>
            <a:r>
              <a:rPr lang="en-US" altLang="zh-Hans"/>
              <a:t>(t-test)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1064396"/>
            <a:ext cx="8502650" cy="46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53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</a:t>
            </a:r>
            <a:r>
              <a:rPr lang="en-US" altLang="zh-Hans"/>
              <a:t>-</a:t>
            </a:r>
            <a:r>
              <a:rPr lang="zh-CN" altLang="en-US"/>
              <a:t>检验</a:t>
            </a:r>
            <a:r>
              <a:rPr lang="zh-Hans" altLang="en-US"/>
              <a:t> </a:t>
            </a:r>
            <a:r>
              <a:rPr lang="en-US" altLang="zh-Hans"/>
              <a:t>(t-test)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28E7D2-F515-C149-BFCB-585655B7E48B}"/>
              </a:ext>
            </a:extLst>
          </p:cNvPr>
          <p:cNvSpPr/>
          <p:nvPr/>
        </p:nvSpPr>
        <p:spPr>
          <a:xfrm>
            <a:off x="1680752" y="1219201"/>
            <a:ext cx="5302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服从</a:t>
            </a:r>
            <a:r>
              <a:rPr lang="zh-CN" altLang="en-US" sz="2400" dirty="0">
                <a:solidFill>
                  <a:srgbClr val="0000FF"/>
                </a:solidFill>
              </a:rPr>
              <a:t>自由度为 </a:t>
            </a:r>
            <a:r>
              <a:rPr lang="en" altLang="zh-CN" sz="2400" dirty="0">
                <a:solidFill>
                  <a:srgbClr val="0000FF"/>
                </a:solidFill>
              </a:rPr>
              <a:t>k-1 </a:t>
            </a:r>
            <a:r>
              <a:rPr lang="zh-CN" altLang="en-US" sz="2400" dirty="0">
                <a:solidFill>
                  <a:srgbClr val="0000FF"/>
                </a:solidFill>
              </a:rPr>
              <a:t>的</a:t>
            </a:r>
            <a:r>
              <a:rPr lang="zh-Hans" altLang="en-US" sz="2400" dirty="0">
                <a:solidFill>
                  <a:srgbClr val="0000FF"/>
                </a:solidFill>
              </a:rPr>
              <a:t> </a:t>
            </a:r>
            <a:r>
              <a:rPr lang="en" altLang="zh-CN" sz="2400" dirty="0">
                <a:solidFill>
                  <a:srgbClr val="FF0000"/>
                </a:solidFill>
              </a:rPr>
              <a:t>t</a:t>
            </a:r>
            <a:r>
              <a:rPr lang="zh-Hans" altLang="en-US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分布</a:t>
            </a:r>
            <a:r>
              <a:rPr lang="zh-CN" altLang="en-US" sz="2400" dirty="0"/>
              <a:t>，如图：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596F5A-E968-744C-99A5-93957931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47344"/>
            <a:ext cx="3581400" cy="29244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66D010-2C0D-5D45-995F-DEFBD4556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48001"/>
            <a:ext cx="9144000" cy="2699769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1839125-5EBC-3345-8A2E-794F10B2D8BE}"/>
              </a:ext>
            </a:extLst>
          </p:cNvPr>
          <p:cNvCxnSpPr/>
          <p:nvPr/>
        </p:nvCxnSpPr>
        <p:spPr>
          <a:xfrm>
            <a:off x="2590800" y="3505200"/>
            <a:ext cx="2057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C86B6B5-B5EB-2440-A422-A4AD2A3628B7}"/>
              </a:ext>
            </a:extLst>
          </p:cNvPr>
          <p:cNvCxnSpPr>
            <a:cxnSpLocks/>
          </p:cNvCxnSpPr>
          <p:nvPr/>
        </p:nvCxnSpPr>
        <p:spPr>
          <a:xfrm>
            <a:off x="6553200" y="3505200"/>
            <a:ext cx="4038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267F6E3-25B5-4040-A987-5E2230E0D42F}"/>
              </a:ext>
            </a:extLst>
          </p:cNvPr>
          <p:cNvCxnSpPr>
            <a:cxnSpLocks/>
          </p:cNvCxnSpPr>
          <p:nvPr/>
        </p:nvCxnSpPr>
        <p:spPr>
          <a:xfrm>
            <a:off x="1562100" y="3886200"/>
            <a:ext cx="35433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FA73E7C8-C6A6-DE41-B632-26CF984460C9}"/>
              </a:ext>
            </a:extLst>
          </p:cNvPr>
          <p:cNvCxnSpPr>
            <a:cxnSpLocks/>
          </p:cNvCxnSpPr>
          <p:nvPr/>
        </p:nvCxnSpPr>
        <p:spPr>
          <a:xfrm>
            <a:off x="3810000" y="4800600"/>
            <a:ext cx="4419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525F0A2C-6C9D-9549-8CB5-3DB426C7C5D5}"/>
              </a:ext>
            </a:extLst>
          </p:cNvPr>
          <p:cNvCxnSpPr>
            <a:cxnSpLocks/>
          </p:cNvCxnSpPr>
          <p:nvPr/>
        </p:nvCxnSpPr>
        <p:spPr>
          <a:xfrm>
            <a:off x="1905000" y="5334000"/>
            <a:ext cx="2514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50F02E3-78A6-5F40-8E9A-4ADCBE52AD60}"/>
              </a:ext>
            </a:extLst>
          </p:cNvPr>
          <p:cNvCxnSpPr>
            <a:cxnSpLocks/>
          </p:cNvCxnSpPr>
          <p:nvPr/>
        </p:nvCxnSpPr>
        <p:spPr>
          <a:xfrm flipV="1">
            <a:off x="4076700" y="5747769"/>
            <a:ext cx="5067300" cy="205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5333008-C96D-6345-9F0B-E6D37CCC52CF}"/>
              </a:ext>
            </a:extLst>
          </p:cNvPr>
          <p:cNvCxnSpPr>
            <a:cxnSpLocks/>
          </p:cNvCxnSpPr>
          <p:nvPr/>
        </p:nvCxnSpPr>
        <p:spPr>
          <a:xfrm>
            <a:off x="7010400" y="5334000"/>
            <a:ext cx="3200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943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交叉验证</a:t>
            </a:r>
            <a:r>
              <a:rPr lang="zh-Hans" altLang="en-US"/>
              <a:t> </a:t>
            </a:r>
            <a:r>
              <a:rPr lang="en-US" altLang="zh-CN"/>
              <a:t>t</a:t>
            </a:r>
            <a:r>
              <a:rPr lang="zh-Hans" altLang="en-US"/>
              <a:t> </a:t>
            </a:r>
            <a:r>
              <a:rPr lang="zh-CN" altLang="en-US"/>
              <a:t>检验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998892" y="1271048"/>
            <a:ext cx="7890895" cy="481553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6754D"/>
              </a:buClr>
              <a:buNone/>
            </a:pPr>
            <a:r>
              <a:rPr sz="2400" dirty="0">
                <a:solidFill>
                  <a:prstClr val="black"/>
                </a:solidFill>
              </a:rPr>
              <a:t>现实任务中，更多时候需要</a:t>
            </a:r>
            <a:r>
              <a:rPr sz="2400" dirty="0">
                <a:solidFill>
                  <a:srgbClr val="FF0000"/>
                </a:solidFill>
              </a:rPr>
              <a:t>对不同学习器的性能进行比较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255" y="2202910"/>
            <a:ext cx="8119146" cy="23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23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交叉验证</a:t>
            </a:r>
            <a:r>
              <a:rPr lang="en-US" altLang="zh-CN"/>
              <a:t>t</a:t>
            </a:r>
            <a:r>
              <a:rPr lang="zh-CN" altLang="en-US"/>
              <a:t>检验</a:t>
            </a:r>
            <a:endParaRPr lang="zh-CN" altLang="en-US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1998892" y="3505200"/>
            <a:ext cx="8116658" cy="2286000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16754D"/>
              </a:buClr>
              <a:buNone/>
            </a:pPr>
            <a:r>
              <a:rPr lang="zh-CN" altLang="en-US" sz="2400" dirty="0">
                <a:solidFill>
                  <a:prstClr val="black"/>
                </a:solidFill>
                <a:ea typeface="幼圆"/>
              </a:rPr>
              <a:t>假设检验的</a:t>
            </a:r>
            <a:r>
              <a:rPr lang="zh-CN" altLang="en-US" sz="2400" dirty="0">
                <a:solidFill>
                  <a:srgbClr val="C00000"/>
                </a:solidFill>
                <a:ea typeface="幼圆"/>
              </a:rPr>
              <a:t>前提是</a:t>
            </a:r>
            <a:r>
              <a:rPr lang="zh-CN" altLang="en-US" sz="2400" b="1" dirty="0">
                <a:solidFill>
                  <a:srgbClr val="C00000"/>
                </a:solidFill>
                <a:ea typeface="幼圆"/>
              </a:rPr>
              <a:t>测试错误率为泛化错误率的独立采样</a:t>
            </a:r>
            <a:r>
              <a:rPr lang="zh-CN" altLang="en-US" sz="2400" dirty="0">
                <a:solidFill>
                  <a:prstClr val="black"/>
                </a:solidFill>
                <a:ea typeface="幼圆"/>
              </a:rPr>
              <a:t>，然而由于样本有限，使用</a:t>
            </a:r>
            <a:r>
              <a:rPr lang="zh-CN" altLang="en-US" sz="2400" dirty="0">
                <a:solidFill>
                  <a:srgbClr val="C00000"/>
                </a:solidFill>
                <a:ea typeface="幼圆"/>
              </a:rPr>
              <a:t>交叉验证导致训练集</a:t>
            </a:r>
            <a:r>
              <a:rPr lang="zh-Hans" altLang="en-US" sz="2400" dirty="0">
                <a:solidFill>
                  <a:srgbClr val="C00000"/>
                </a:solidFill>
                <a:ea typeface="幼圆"/>
              </a:rPr>
              <a:t>有一定程度的</a:t>
            </a:r>
            <a:r>
              <a:rPr lang="zh-CN" altLang="en-US" sz="2400" dirty="0">
                <a:solidFill>
                  <a:srgbClr val="C00000"/>
                </a:solidFill>
                <a:ea typeface="幼圆"/>
              </a:rPr>
              <a:t>重叠，</a:t>
            </a:r>
            <a:r>
              <a:rPr lang="zh-CN" altLang="en-US" sz="2400" b="1" dirty="0">
                <a:solidFill>
                  <a:srgbClr val="C00000"/>
                </a:solidFill>
                <a:ea typeface="幼圆"/>
              </a:rPr>
              <a:t>测试错误率并不独立</a:t>
            </a:r>
            <a:r>
              <a:rPr lang="zh-CN" altLang="en-US" sz="2400" dirty="0">
                <a:solidFill>
                  <a:srgbClr val="C00000"/>
                </a:solidFill>
                <a:ea typeface="幼圆"/>
              </a:rPr>
              <a:t>，从而</a:t>
            </a:r>
            <a:r>
              <a:rPr lang="zh-CN" altLang="en-US" sz="2400" b="1" dirty="0">
                <a:solidFill>
                  <a:srgbClr val="C00000"/>
                </a:solidFill>
                <a:ea typeface="幼圆"/>
              </a:rPr>
              <a:t>过高估计假设成立的概率</a:t>
            </a:r>
            <a:r>
              <a:rPr lang="zh-CN" altLang="en-US" sz="2400" dirty="0">
                <a:solidFill>
                  <a:prstClr val="black"/>
                </a:solidFill>
                <a:ea typeface="幼圆"/>
              </a:rPr>
              <a:t>，为缓解这一问题，可采用“</a:t>
            </a:r>
            <a:r>
              <a:rPr lang="en-US" altLang="zh-CN" sz="2400" dirty="0">
                <a:solidFill>
                  <a:srgbClr val="0000FF"/>
                </a:solidFill>
                <a:ea typeface="幼圆"/>
              </a:rPr>
              <a:t>5</a:t>
            </a:r>
            <a:r>
              <a:rPr lang="zh-CN" altLang="en-US" sz="2400" dirty="0">
                <a:solidFill>
                  <a:srgbClr val="0000FF"/>
                </a:solidFill>
                <a:ea typeface="幼圆"/>
              </a:rPr>
              <a:t>*</a:t>
            </a:r>
            <a:r>
              <a:rPr lang="en-US" altLang="zh-CN" sz="2400" dirty="0">
                <a:solidFill>
                  <a:srgbClr val="0000FF"/>
                </a:solidFill>
                <a:ea typeface="幼圆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ea typeface="幼圆"/>
              </a:rPr>
              <a:t>交叉验证</a:t>
            </a:r>
            <a:r>
              <a:rPr lang="zh-CN" altLang="en-US" sz="2400" dirty="0">
                <a:solidFill>
                  <a:prstClr val="black"/>
                </a:solidFill>
                <a:ea typeface="幼圆"/>
              </a:rPr>
              <a:t>”法</a:t>
            </a:r>
            <a:r>
              <a:rPr lang="en-US" altLang="zh-CN" sz="2400" dirty="0">
                <a:solidFill>
                  <a:prstClr val="black"/>
                </a:solidFill>
                <a:ea typeface="幼圆"/>
              </a:rPr>
              <a:t>.</a:t>
            </a:r>
            <a:endParaRPr lang="zh-CN" altLang="en-US" sz="2400" dirty="0">
              <a:solidFill>
                <a:prstClr val="black"/>
              </a:solidFill>
              <a:ea typeface="幼圆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43000"/>
            <a:ext cx="8323360" cy="213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79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</a:t>
            </a:r>
            <a:r>
              <a:rPr lang="zh-CN" altLang="en-US"/>
              <a:t>*</a:t>
            </a:r>
            <a:r>
              <a:rPr lang="en-US" altLang="zh-CN"/>
              <a:t>2</a:t>
            </a:r>
            <a:r>
              <a:rPr lang="zh-CN" altLang="en-US"/>
              <a:t>交叉验证法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952592"/>
            <a:ext cx="7712753" cy="491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3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五、偏差与方差</a:t>
            </a:r>
          </a:p>
        </p:txBody>
      </p:sp>
    </p:spTree>
    <p:extLst>
      <p:ext uri="{BB962C8B-B14F-4D97-AF65-F5344CB8AC3E}">
        <p14:creationId xmlns:p14="http://schemas.microsoft.com/office/powerpoint/2010/main" val="1541260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8841" y="1865999"/>
            <a:ext cx="544449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FangSong"/>
                <a:cs typeface="FangSong"/>
              </a:rPr>
              <a:t>“误差”包含了哪些因</a:t>
            </a:r>
            <a:r>
              <a:rPr sz="3600" dirty="0">
                <a:latin typeface="FangSong"/>
                <a:cs typeface="FangSong"/>
              </a:rPr>
              <a:t>素</a:t>
            </a:r>
            <a:r>
              <a:rPr sz="3600" spc="-540" dirty="0">
                <a:latin typeface="FangSong"/>
                <a:cs typeface="FangSong"/>
              </a:rPr>
              <a:t> </a:t>
            </a:r>
            <a:r>
              <a:rPr sz="3600" spc="-370" dirty="0">
                <a:latin typeface="Courier New"/>
                <a:cs typeface="Courier New"/>
              </a:rPr>
              <a:t>?</a:t>
            </a:r>
            <a:endParaRPr sz="36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5818" y="3248371"/>
            <a:ext cx="5715635" cy="122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FangSong"/>
                <a:cs typeface="FangSong"/>
              </a:rPr>
              <a:t>换言</a:t>
            </a:r>
            <a:r>
              <a:rPr sz="3200" spc="-15" dirty="0">
                <a:latin typeface="FangSong"/>
                <a:cs typeface="FangSong"/>
              </a:rPr>
              <a:t>之</a:t>
            </a:r>
            <a:r>
              <a:rPr sz="3200" dirty="0">
                <a:latin typeface="FangSong"/>
                <a:cs typeface="FangSong"/>
              </a:rPr>
              <a:t>，从</a:t>
            </a:r>
            <a:r>
              <a:rPr sz="3200" spc="-15" dirty="0">
                <a:latin typeface="FangSong"/>
                <a:cs typeface="FangSong"/>
              </a:rPr>
              <a:t>机</a:t>
            </a:r>
            <a:r>
              <a:rPr sz="3200" dirty="0">
                <a:latin typeface="FangSong"/>
                <a:cs typeface="FangSong"/>
              </a:rPr>
              <a:t>器学</a:t>
            </a:r>
            <a:r>
              <a:rPr sz="3200" spc="-15" dirty="0">
                <a:latin typeface="FangSong"/>
                <a:cs typeface="FangSong"/>
              </a:rPr>
              <a:t>习</a:t>
            </a:r>
            <a:r>
              <a:rPr sz="3200" dirty="0">
                <a:latin typeface="FangSong"/>
                <a:cs typeface="FangSong"/>
              </a:rPr>
              <a:t>的角</a:t>
            </a:r>
            <a:r>
              <a:rPr sz="3200" spc="-15" dirty="0">
                <a:latin typeface="FangSong"/>
                <a:cs typeface="FangSong"/>
              </a:rPr>
              <a:t>度</a:t>
            </a:r>
            <a:r>
              <a:rPr sz="3200" dirty="0">
                <a:latin typeface="FangSong"/>
                <a:cs typeface="FangSong"/>
              </a:rPr>
              <a:t>看，</a:t>
            </a:r>
            <a:endParaRPr sz="3200">
              <a:latin typeface="FangSong"/>
              <a:cs typeface="FangSong"/>
            </a:endParaRPr>
          </a:p>
          <a:p>
            <a:pPr algn="ctr">
              <a:spcBef>
                <a:spcPts val="1920"/>
              </a:spcBef>
            </a:pPr>
            <a:r>
              <a:rPr sz="3200" dirty="0">
                <a:latin typeface="FangSong"/>
                <a:cs typeface="FangSong"/>
              </a:rPr>
              <a:t>“误</a:t>
            </a:r>
            <a:r>
              <a:rPr sz="3200" spc="-15" dirty="0">
                <a:latin typeface="FangSong"/>
                <a:cs typeface="FangSong"/>
              </a:rPr>
              <a:t>差</a:t>
            </a:r>
            <a:r>
              <a:rPr sz="3200" dirty="0">
                <a:latin typeface="FangSong"/>
                <a:cs typeface="FangSong"/>
              </a:rPr>
              <a:t>”从</a:t>
            </a:r>
            <a:r>
              <a:rPr sz="3200" spc="-15" dirty="0">
                <a:latin typeface="FangSong"/>
                <a:cs typeface="FangSong"/>
              </a:rPr>
              <a:t>何</a:t>
            </a:r>
            <a:r>
              <a:rPr sz="3200" dirty="0">
                <a:latin typeface="FangSong"/>
                <a:cs typeface="FangSong"/>
              </a:rPr>
              <a:t>而</a:t>
            </a:r>
            <a:r>
              <a:rPr sz="3200" spc="-15" dirty="0">
                <a:latin typeface="FangSong"/>
                <a:cs typeface="FangSong"/>
              </a:rPr>
              <a:t>来</a:t>
            </a:r>
            <a:r>
              <a:rPr sz="3200" spc="-330" dirty="0">
                <a:latin typeface="Courier New"/>
                <a:cs typeface="Courier New"/>
              </a:rPr>
              <a:t>?</a:t>
            </a:r>
            <a:endParaRPr sz="3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89869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偏差</a:t>
            </a:r>
            <a:r>
              <a:rPr lang="en-US" altLang="zh-CN" dirty="0"/>
              <a:t>(bias)</a:t>
            </a:r>
            <a:r>
              <a:rPr lang="zh-CN" altLang="en-US" dirty="0"/>
              <a:t>与方差</a:t>
            </a:r>
            <a:r>
              <a:rPr lang="en-US" altLang="zh-CN" dirty="0"/>
              <a:t>(variance)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通过实验可以估计学习算法的泛化性能，而“</a:t>
            </a:r>
            <a:r>
              <a:rPr lang="zh-CN" altLang="en-US" dirty="0">
                <a:solidFill>
                  <a:srgbClr val="C00000"/>
                </a:solidFill>
              </a:rPr>
              <a:t>偏差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方差分解</a:t>
            </a:r>
            <a:r>
              <a:rPr lang="zh-CN" altLang="en-US" dirty="0"/>
              <a:t>”可以用来帮助解释</a:t>
            </a:r>
            <a:r>
              <a:rPr lang="zh-CN" altLang="en-US" dirty="0">
                <a:solidFill>
                  <a:srgbClr val="0D1DFF"/>
                </a:solidFill>
              </a:rPr>
              <a:t>泛化性能</a:t>
            </a:r>
            <a:r>
              <a:rPr lang="zh-CN" altLang="en-US" dirty="0"/>
              <a:t>。偏差</a:t>
            </a:r>
            <a:r>
              <a:rPr lang="en-US" altLang="zh-CN" dirty="0"/>
              <a:t>-</a:t>
            </a:r>
            <a:r>
              <a:rPr lang="zh-CN" altLang="en-US" dirty="0"/>
              <a:t>方差分解试图</a:t>
            </a:r>
            <a:r>
              <a:rPr lang="zh-CN" altLang="en-US" dirty="0">
                <a:solidFill>
                  <a:srgbClr val="C00000"/>
                </a:solidFill>
              </a:rPr>
              <a:t>对学习算法期望的泛化错误率进行拆解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84350" y="2198689"/>
            <a:ext cx="8616950" cy="3835521"/>
            <a:chOff x="260350" y="2352337"/>
            <a:chExt cx="8616950" cy="3835521"/>
          </a:xfrm>
        </p:grpSpPr>
        <p:sp>
          <p:nvSpPr>
            <p:cNvPr id="5" name="内容占位符 2"/>
            <p:cNvSpPr txBox="1">
              <a:spLocks/>
            </p:cNvSpPr>
            <p:nvPr/>
          </p:nvSpPr>
          <p:spPr>
            <a:xfrm>
              <a:off x="260350" y="2352337"/>
              <a:ext cx="8616950" cy="3835521"/>
            </a:xfrm>
            <a:prstGeom prst="rect">
              <a:avLst/>
            </a:prstGeom>
          </p:spPr>
          <p:txBody>
            <a:bodyPr vert="horz" lIns="91440" tIns="46800" rIns="91440" bIns="45720" rtlCol="0">
              <a:normAutofit/>
            </a:bodyPr>
            <a:lstStyle>
              <a:lvl1pPr marL="228600" indent="-3600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p"/>
                <a:defRPr lang="zh-CN" altLang="en-US" sz="2200" kern="1200" baseline="0" dirty="0" smtClean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1pPr>
              <a:lvl2pPr marL="6858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2pPr>
              <a:lvl3pPr marL="11430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8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3pPr>
              <a:lvl4pPr marL="16002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4pPr>
              <a:lvl5pPr marL="2057400" indent="-360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1600" kern="1200" baseline="0">
                  <a:solidFill>
                    <a:schemeClr val="tx1"/>
                  </a:solidFill>
                  <a:latin typeface="Verdana" panose="020B0604030504040204" pitchFamily="34" charset="0"/>
                  <a:ea typeface="幼圆" panose="02010509060101010101" pitchFamily="49" charset="-122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6754D"/>
                </a:buClr>
                <a:buNone/>
              </a:pPr>
              <a:r>
                <a:rPr sz="2000" dirty="0">
                  <a:solidFill>
                    <a:prstClr val="black"/>
                  </a:solidFill>
                </a:rPr>
                <a:t>对测试样本  </a:t>
              </a:r>
              <a:r>
                <a:rPr lang="zh-Hans" altLang="en-US" sz="2000" dirty="0">
                  <a:solidFill>
                    <a:prstClr val="black"/>
                  </a:solidFill>
                </a:rPr>
                <a:t> </a:t>
              </a:r>
              <a:r>
                <a:rPr lang="en-US" altLang="zh-CN" sz="2000" dirty="0">
                  <a:solidFill>
                    <a:prstClr val="black"/>
                  </a:solidFill>
                </a:rPr>
                <a:t>,</a:t>
              </a:r>
              <a:r>
                <a:rPr sz="2000" dirty="0">
                  <a:solidFill>
                    <a:prstClr val="black"/>
                  </a:solidFill>
                </a:rPr>
                <a:t>令    </a:t>
              </a:r>
              <a:r>
                <a:rPr lang="zh-Hans" altLang="en-US" sz="2000" dirty="0">
                  <a:solidFill>
                    <a:prstClr val="black"/>
                  </a:solidFill>
                </a:rPr>
                <a:t> </a:t>
              </a:r>
              <a:r>
                <a:rPr sz="2000" dirty="0">
                  <a:solidFill>
                    <a:prstClr val="black"/>
                  </a:solidFill>
                </a:rPr>
                <a:t>为   </a:t>
              </a:r>
              <a:r>
                <a:rPr lang="zh-Hans" altLang="en-US" sz="2000" dirty="0">
                  <a:solidFill>
                    <a:prstClr val="black"/>
                  </a:solidFill>
                </a:rPr>
                <a:t> </a:t>
              </a:r>
              <a:r>
                <a:rPr sz="2000" dirty="0">
                  <a:solidFill>
                    <a:prstClr val="black"/>
                  </a:solidFill>
                </a:rPr>
                <a:t>在数据集中的</a:t>
              </a:r>
              <a:r>
                <a:rPr sz="2000" dirty="0">
                  <a:solidFill>
                    <a:srgbClr val="C00000"/>
                  </a:solidFill>
                </a:rPr>
                <a:t>标记</a:t>
              </a:r>
              <a:r>
                <a:rPr sz="2000" dirty="0">
                  <a:solidFill>
                    <a:prstClr val="black"/>
                  </a:solidFill>
                </a:rPr>
                <a:t>， </a:t>
              </a:r>
              <a:r>
                <a:rPr lang="zh-Hans" altLang="en-US" sz="2000" dirty="0">
                  <a:solidFill>
                    <a:prstClr val="black"/>
                  </a:solidFill>
                </a:rPr>
                <a:t> </a:t>
              </a:r>
              <a:r>
                <a:rPr sz="2000" dirty="0">
                  <a:solidFill>
                    <a:prstClr val="black"/>
                  </a:solidFill>
                </a:rPr>
                <a:t>为   </a:t>
              </a:r>
              <a:r>
                <a:rPr lang="zh-Hans" altLang="en-US" sz="2000" dirty="0">
                  <a:solidFill>
                    <a:prstClr val="black"/>
                  </a:solidFill>
                </a:rPr>
                <a:t> </a:t>
              </a:r>
              <a:r>
                <a:rPr sz="2000" dirty="0">
                  <a:solidFill>
                    <a:prstClr val="black"/>
                  </a:solidFill>
                </a:rPr>
                <a:t>的</a:t>
              </a:r>
              <a:r>
                <a:rPr sz="2000" dirty="0">
                  <a:solidFill>
                    <a:srgbClr val="C00000"/>
                  </a:solidFill>
                </a:rPr>
                <a:t>真实标记</a:t>
              </a:r>
              <a:r>
                <a:rPr sz="2000" dirty="0">
                  <a:solidFill>
                    <a:prstClr val="black"/>
                  </a:solidFill>
                </a:rPr>
                <a:t>，</a:t>
              </a:r>
              <a:endParaRPr lang="en-US" altLang="zh-CN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srgbClr val="16754D"/>
                </a:buClr>
                <a:buNone/>
              </a:pPr>
              <a:r>
                <a:rPr sz="2000" dirty="0">
                  <a:solidFill>
                    <a:prstClr val="black"/>
                  </a:solidFill>
                </a:rPr>
                <a:t>为训练集   </a:t>
              </a:r>
              <a:r>
                <a:rPr lang="zh-Hans" altLang="en-US" sz="2000" dirty="0">
                  <a:solidFill>
                    <a:prstClr val="black"/>
                  </a:solidFill>
                </a:rPr>
                <a:t> </a:t>
              </a:r>
              <a:r>
                <a:rPr sz="2000" dirty="0">
                  <a:solidFill>
                    <a:prstClr val="black"/>
                  </a:solidFill>
                </a:rPr>
                <a:t>上学得模型   </a:t>
              </a:r>
              <a:r>
                <a:rPr lang="zh-Hans" altLang="en-US" sz="2000" dirty="0">
                  <a:solidFill>
                    <a:prstClr val="black"/>
                  </a:solidFill>
                </a:rPr>
                <a:t> </a:t>
              </a:r>
              <a:r>
                <a:rPr sz="2000" dirty="0">
                  <a:solidFill>
                    <a:prstClr val="black"/>
                  </a:solidFill>
                </a:rPr>
                <a:t>在   </a:t>
              </a:r>
              <a:r>
                <a:rPr lang="zh-Hans" altLang="en-US" sz="2000" dirty="0">
                  <a:solidFill>
                    <a:prstClr val="black"/>
                  </a:solidFill>
                </a:rPr>
                <a:t> </a:t>
              </a:r>
              <a:r>
                <a:rPr sz="2000" dirty="0">
                  <a:solidFill>
                    <a:prstClr val="black"/>
                  </a:solidFill>
                </a:rPr>
                <a:t>上的</a:t>
              </a:r>
              <a:r>
                <a:rPr sz="2000" dirty="0">
                  <a:solidFill>
                    <a:srgbClr val="C00000"/>
                  </a:solidFill>
                </a:rPr>
                <a:t>预测输出</a:t>
              </a:r>
              <a:r>
                <a:rPr sz="2000" dirty="0">
                  <a:solidFill>
                    <a:prstClr val="black"/>
                  </a:solidFill>
                </a:rPr>
                <a:t>。以回归任务为例：学习</a:t>
              </a:r>
              <a:endParaRPr lang="en-US" altLang="zh-CN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srgbClr val="16754D"/>
                </a:buClr>
                <a:buNone/>
              </a:pPr>
              <a:r>
                <a:rPr sz="2000" dirty="0">
                  <a:solidFill>
                    <a:prstClr val="black"/>
                  </a:solidFill>
                </a:rPr>
                <a:t>算法的</a:t>
              </a:r>
              <a:r>
                <a:rPr sz="2000" dirty="0">
                  <a:solidFill>
                    <a:srgbClr val="FF0000"/>
                  </a:solidFill>
                </a:rPr>
                <a:t>期望预期</a:t>
              </a:r>
              <a:r>
                <a:rPr sz="2000" dirty="0">
                  <a:solidFill>
                    <a:prstClr val="black"/>
                  </a:solidFill>
                </a:rPr>
                <a:t>为：</a:t>
              </a:r>
              <a:endParaRPr lang="en-US" altLang="zh-CN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srgbClr val="16754D"/>
                </a:buClr>
                <a:buNone/>
              </a:pPr>
              <a:endParaRPr lang="en-US" altLang="zh-CN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srgbClr val="16754D"/>
                </a:buClr>
                <a:buNone/>
              </a:pPr>
              <a:r>
                <a:rPr sz="2000" dirty="0">
                  <a:solidFill>
                    <a:prstClr val="black"/>
                  </a:solidFill>
                </a:rPr>
                <a:t>使用</a:t>
              </a:r>
              <a:r>
                <a:rPr sz="2000" dirty="0">
                  <a:solidFill>
                    <a:srgbClr val="0000FF"/>
                  </a:solidFill>
                </a:rPr>
                <a:t>样本数目相同</a:t>
              </a:r>
              <a:r>
                <a:rPr sz="2000" dirty="0">
                  <a:solidFill>
                    <a:prstClr val="black"/>
                  </a:solidFill>
                </a:rPr>
                <a:t>的</a:t>
              </a:r>
              <a:r>
                <a:rPr sz="2000" dirty="0">
                  <a:solidFill>
                    <a:srgbClr val="0000FF"/>
                  </a:solidFill>
                </a:rPr>
                <a:t>不同训练集</a:t>
              </a:r>
              <a:r>
                <a:rPr sz="2000" dirty="0">
                  <a:solidFill>
                    <a:prstClr val="black"/>
                  </a:solidFill>
                </a:rPr>
                <a:t>产生的</a:t>
              </a:r>
              <a:r>
                <a:rPr sz="2000" dirty="0">
                  <a:solidFill>
                    <a:srgbClr val="FF0000"/>
                  </a:solidFill>
                </a:rPr>
                <a:t>方差</a:t>
              </a:r>
              <a:r>
                <a:rPr sz="2000" dirty="0">
                  <a:solidFill>
                    <a:prstClr val="black"/>
                  </a:solidFill>
                </a:rPr>
                <a:t>为</a:t>
              </a:r>
              <a:endParaRPr lang="en-US" altLang="zh-CN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srgbClr val="16754D"/>
                </a:buClr>
                <a:buNone/>
              </a:pPr>
              <a:endParaRPr lang="en-US" altLang="zh-CN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srgbClr val="16754D"/>
                </a:buClr>
                <a:buNone/>
              </a:pPr>
              <a:r>
                <a:rPr sz="2000" dirty="0">
                  <a:solidFill>
                    <a:srgbClr val="FF0000"/>
                  </a:solidFill>
                </a:rPr>
                <a:t>噪声</a:t>
              </a:r>
              <a:r>
                <a:rPr lang="en-US" altLang="zh-CN" sz="2000" dirty="0">
                  <a:solidFill>
                    <a:srgbClr val="FF0000"/>
                  </a:solidFill>
                </a:rPr>
                <a:t>(</a:t>
              </a:r>
              <a:r>
                <a:rPr lang="zh-CN" altLang="en-US" sz="2000" dirty="0">
                  <a:solidFill>
                    <a:srgbClr val="FF0000"/>
                  </a:solidFill>
                </a:rPr>
                <a:t>标记错误</a:t>
              </a:r>
              <a:r>
                <a:rPr lang="en-US" altLang="zh-CN" sz="2000" dirty="0">
                  <a:solidFill>
                    <a:srgbClr val="FF0000"/>
                  </a:solidFill>
                </a:rPr>
                <a:t>)</a:t>
              </a:r>
              <a:r>
                <a:rPr sz="2000" dirty="0">
                  <a:solidFill>
                    <a:prstClr val="black"/>
                  </a:solidFill>
                </a:rPr>
                <a:t>为</a:t>
              </a:r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>
              <p:extLst/>
            </p:nvPr>
          </p:nvGraphicFramePr>
          <p:xfrm>
            <a:off x="1655763" y="2446153"/>
            <a:ext cx="173037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2" name="Formula" r:id="rId3" imgW="87840" imgH="119520" progId="Equation.Ribbit">
                    <p:embed/>
                  </p:oleObj>
                </mc:Choice>
                <mc:Fallback>
                  <p:oleObj name="Formula" r:id="rId3" imgW="87840" imgH="119520" progId="Equation.Ribbit">
                    <p:embed/>
                    <p:pic>
                      <p:nvPicPr>
                        <p:cNvPr id="4" name="对象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55763" y="2446153"/>
                          <a:ext cx="173037" cy="236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/>
            <p:cNvGraphicFramePr>
              <a:graphicFrameLocks noChangeAspect="1"/>
            </p:cNvGraphicFramePr>
            <p:nvPr>
              <p:extLst/>
            </p:nvPr>
          </p:nvGraphicFramePr>
          <p:xfrm>
            <a:off x="2292065" y="2397853"/>
            <a:ext cx="333375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3" name="Formula" r:id="rId5" imgW="167760" imgH="120960" progId="Equation.Ribbit">
                    <p:embed/>
                  </p:oleObj>
                </mc:Choice>
                <mc:Fallback>
                  <p:oleObj name="Formula" r:id="rId5" imgW="167760" imgH="120960" progId="Equation.Ribbit">
                    <p:embed/>
                    <p:pic>
                      <p:nvPicPr>
                        <p:cNvPr id="6" name="对象 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92065" y="2397853"/>
                          <a:ext cx="333375" cy="239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extLst/>
            </p:nvPr>
          </p:nvGraphicFramePr>
          <p:xfrm>
            <a:off x="3009932" y="2436643"/>
            <a:ext cx="173037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4" name="Formula" r:id="rId7" imgW="87840" imgH="119520" progId="Equation.Ribbit">
                    <p:embed/>
                  </p:oleObj>
                </mc:Choice>
                <mc:Fallback>
                  <p:oleObj name="Formula" r:id="rId7" imgW="87840" imgH="119520" progId="Equation.Ribbit">
                    <p:embed/>
                    <p:pic>
                      <p:nvPicPr>
                        <p:cNvPr id="7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9932" y="2436643"/>
                          <a:ext cx="173037" cy="236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>
              <p:extLst/>
            </p:nvPr>
          </p:nvGraphicFramePr>
          <p:xfrm>
            <a:off x="5569744" y="2422389"/>
            <a:ext cx="163513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5" name="Formula" r:id="rId9" imgW="82800" imgH="120960" progId="Equation.Ribbit">
                    <p:embed/>
                  </p:oleObj>
                </mc:Choice>
                <mc:Fallback>
                  <p:oleObj name="Formula" r:id="rId9" imgW="82800" imgH="120960" progId="Equation.Ribbit">
                    <p:embed/>
                    <p:pic>
                      <p:nvPicPr>
                        <p:cNvPr id="8" name="对象 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569744" y="2422389"/>
                          <a:ext cx="163513" cy="239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/>
            </p:nvPr>
          </p:nvGraphicFramePr>
          <p:xfrm>
            <a:off x="6075363" y="2440870"/>
            <a:ext cx="173037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6" name="Formula" r:id="rId11" imgW="87840" imgH="119520" progId="Equation.Ribbit">
                    <p:embed/>
                  </p:oleObj>
                </mc:Choice>
                <mc:Fallback>
                  <p:oleObj name="Formula" r:id="rId11" imgW="87840" imgH="119520" progId="Equation.Ribbit">
                    <p:embed/>
                    <p:pic>
                      <p:nvPicPr>
                        <p:cNvPr id="9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5363" y="2440870"/>
                          <a:ext cx="173037" cy="236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2778" name="Picture 1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541" y="2368632"/>
              <a:ext cx="830261" cy="2898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10" name="对象 9"/>
            <p:cNvGraphicFramePr>
              <a:graphicFrameLocks noChangeAspect="1"/>
            </p:cNvGraphicFramePr>
            <p:nvPr>
              <p:extLst/>
            </p:nvPr>
          </p:nvGraphicFramePr>
          <p:xfrm>
            <a:off x="1442110" y="2822920"/>
            <a:ext cx="195261" cy="239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7" name="Formula" r:id="rId13" imgW="127080" imgH="155160" progId="Equation.Ribbit">
                    <p:embed/>
                  </p:oleObj>
                </mc:Choice>
                <mc:Fallback>
                  <p:oleObj name="Formula" r:id="rId13" imgW="127080" imgH="155160" progId="Equation.Ribbit">
                    <p:embed/>
                    <p:pic>
                      <p:nvPicPr>
                        <p:cNvPr id="10" name="对象 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442110" y="2822920"/>
                          <a:ext cx="195261" cy="2397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/>
            </p:nvPr>
          </p:nvGraphicFramePr>
          <p:xfrm>
            <a:off x="3068257" y="2737451"/>
            <a:ext cx="229424" cy="41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8" name="Formula" r:id="rId15" imgW="88920" imgH="160200" progId="Equation.Ribbit">
                    <p:embed/>
                  </p:oleObj>
                </mc:Choice>
                <mc:Fallback>
                  <p:oleObj name="Formula" r:id="rId15" imgW="88920" imgH="160200" progId="Equation.Ribbit">
                    <p:embed/>
                    <p:pic>
                      <p:nvPicPr>
                        <p:cNvPr id="11" name="对象 1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068257" y="2737451"/>
                          <a:ext cx="229424" cy="413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/>
            </p:nvPr>
          </p:nvGraphicFramePr>
          <p:xfrm>
            <a:off x="3657600" y="2839255"/>
            <a:ext cx="173037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89" name="Formula" r:id="rId17" imgW="87840" imgH="119520" progId="Equation.Ribbit">
                    <p:embed/>
                  </p:oleObj>
                </mc:Choice>
                <mc:Fallback>
                  <p:oleObj name="Formula" r:id="rId17" imgW="87840" imgH="119520" progId="Equation.Ribbit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2839255"/>
                          <a:ext cx="173037" cy="236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2781" name="Picture 13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074" y="3462925"/>
              <a:ext cx="2384642" cy="397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782" name="Picture 1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423" y="4352820"/>
              <a:ext cx="3755851" cy="493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783" name="Picture 15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801" y="5157189"/>
              <a:ext cx="2209279" cy="483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2855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偏差与方差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03262" y="936600"/>
            <a:ext cx="11488738" cy="49307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期望输出与真实标记的差别称为</a:t>
            </a:r>
            <a:r>
              <a:rPr lang="zh-CN" altLang="en-US" dirty="0">
                <a:solidFill>
                  <a:srgbClr val="0D1DFF"/>
                </a:solidFill>
              </a:rPr>
              <a:t>偏差</a:t>
            </a:r>
            <a:r>
              <a:rPr lang="zh-CN" altLang="en-US" dirty="0"/>
              <a:t>，即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为便于讨论，假定</a:t>
            </a:r>
            <a:r>
              <a:rPr lang="zh-CN" altLang="en-US" dirty="0">
                <a:solidFill>
                  <a:srgbClr val="0D1DFF"/>
                </a:solidFill>
              </a:rPr>
              <a:t>噪声期望为</a:t>
            </a:r>
            <a:r>
              <a:rPr lang="en-US" altLang="zh-CN" dirty="0">
                <a:solidFill>
                  <a:srgbClr val="0D1DFF"/>
                </a:solidFill>
              </a:rPr>
              <a:t>0</a:t>
            </a:r>
            <a:r>
              <a:rPr lang="zh-CN" altLang="en-US" dirty="0"/>
              <a:t>，也即                        </a:t>
            </a:r>
            <a:r>
              <a:rPr lang="en-US" altLang="zh-CN" dirty="0"/>
              <a:t>, </a:t>
            </a:r>
            <a:r>
              <a:rPr lang="zh-CN" altLang="en-US" dirty="0"/>
              <a:t>对泛化误差分解：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76238"/>
            <a:ext cx="2815738" cy="45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20096"/>
            <a:ext cx="1757036" cy="2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09469"/>
            <a:ext cx="5791200" cy="2403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34255"/>
            <a:ext cx="6505966" cy="1517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6055084"/>
            <a:ext cx="6543121" cy="4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929248" y="5582215"/>
            <a:ext cx="3369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又由假设中噪声期望为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，可得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81639" y="3490943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期望预测与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b="1" baseline="-25000" dirty="0">
                <a:solidFill>
                  <a:srgbClr val="FF0000"/>
                </a:solidFill>
              </a:rPr>
              <a:t>D</a:t>
            </a:r>
            <a:r>
              <a:rPr lang="zh-CN" altLang="en-US" b="1" dirty="0">
                <a:solidFill>
                  <a:srgbClr val="FF0000"/>
                </a:solidFill>
              </a:rPr>
              <a:t>一致，最后项为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endParaRPr lang="en-US" altLang="zh-CN" b="1" baseline="-25000" dirty="0">
              <a:solidFill>
                <a:srgbClr val="FF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1000" y="2514600"/>
            <a:ext cx="1524000" cy="368333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6705600" y="4537079"/>
            <a:ext cx="804114" cy="368333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5330826" y="3497960"/>
            <a:ext cx="1298575" cy="362316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4807528" y="5601052"/>
            <a:ext cx="831273" cy="368333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0450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偏差</a:t>
            </a:r>
            <a:r>
              <a:rPr lang="en-US" altLang="zh-CN"/>
              <a:t>-</a:t>
            </a:r>
            <a:r>
              <a:rPr lang="zh-CN" altLang="en-US"/>
              <a:t>方差分解 </a:t>
            </a:r>
            <a:r>
              <a:rPr lang="en-US" altLang="zh-CN"/>
              <a:t>(</a:t>
            </a:r>
            <a:r>
              <a:rPr lang="en-US"/>
              <a:t>bias-variance decomposition)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6447" y="896089"/>
            <a:ext cx="77851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FangSong"/>
                <a:cs typeface="FangSong"/>
              </a:rPr>
              <a:t>对回归任务，</a:t>
            </a:r>
            <a:r>
              <a:rPr sz="2400" b="1" dirty="0">
                <a:solidFill>
                  <a:srgbClr val="0000FF"/>
                </a:solidFill>
                <a:latin typeface="FangSong"/>
                <a:cs typeface="FangSong"/>
              </a:rPr>
              <a:t>泛</a:t>
            </a:r>
            <a:r>
              <a:rPr sz="2400" b="1" spc="-15" dirty="0">
                <a:solidFill>
                  <a:srgbClr val="0000FF"/>
                </a:solidFill>
                <a:latin typeface="FangSong"/>
                <a:cs typeface="FangSong"/>
              </a:rPr>
              <a:t>化</a:t>
            </a:r>
            <a:r>
              <a:rPr sz="2400" b="1" spc="-5" dirty="0">
                <a:solidFill>
                  <a:srgbClr val="0000FF"/>
                </a:solidFill>
                <a:latin typeface="FangSong"/>
                <a:cs typeface="FangSong"/>
              </a:rPr>
              <a:t>误差</a:t>
            </a:r>
            <a:r>
              <a:rPr sz="2400" spc="-5" dirty="0">
                <a:latin typeface="FangSong"/>
                <a:cs typeface="FangSong"/>
              </a:rPr>
              <a:t>可通过“偏差</a:t>
            </a:r>
            <a:r>
              <a:rPr sz="2400" dirty="0">
                <a:latin typeface="Verdana"/>
                <a:cs typeface="Verdana"/>
              </a:rPr>
              <a:t>-</a:t>
            </a:r>
            <a:r>
              <a:rPr sz="2400" spc="-5" dirty="0">
                <a:latin typeface="FangSong"/>
                <a:cs typeface="FangSong"/>
              </a:rPr>
              <a:t>方差分解”拆解为：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5179" y="1609345"/>
            <a:ext cx="5077968" cy="790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47665" y="2277617"/>
            <a:ext cx="1327150" cy="0"/>
          </a:xfrm>
          <a:custGeom>
            <a:avLst/>
            <a:gdLst/>
            <a:ahLst/>
            <a:cxnLst/>
            <a:rect l="l" t="t" r="r" b="b"/>
            <a:pathLst>
              <a:path w="1327150">
                <a:moveTo>
                  <a:pt x="0" y="0"/>
                </a:moveTo>
                <a:lnTo>
                  <a:pt x="1327023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6297" y="2298955"/>
            <a:ext cx="78105" cy="310515"/>
          </a:xfrm>
          <a:custGeom>
            <a:avLst/>
            <a:gdLst/>
            <a:ahLst/>
            <a:cxnLst/>
            <a:rect l="l" t="t" r="r" b="b"/>
            <a:pathLst>
              <a:path w="78104" h="310514">
                <a:moveTo>
                  <a:pt x="25907" y="232410"/>
                </a:moveTo>
                <a:lnTo>
                  <a:pt x="0" y="232410"/>
                </a:lnTo>
                <a:lnTo>
                  <a:pt x="38861" y="310134"/>
                </a:lnTo>
                <a:lnTo>
                  <a:pt x="71246" y="245364"/>
                </a:lnTo>
                <a:lnTo>
                  <a:pt x="25907" y="245364"/>
                </a:lnTo>
                <a:lnTo>
                  <a:pt x="25907" y="232410"/>
                </a:lnTo>
                <a:close/>
              </a:path>
              <a:path w="78104" h="310514">
                <a:moveTo>
                  <a:pt x="51815" y="0"/>
                </a:moveTo>
                <a:lnTo>
                  <a:pt x="25907" y="0"/>
                </a:lnTo>
                <a:lnTo>
                  <a:pt x="25907" y="245364"/>
                </a:lnTo>
                <a:lnTo>
                  <a:pt x="51815" y="245364"/>
                </a:lnTo>
                <a:lnTo>
                  <a:pt x="51815" y="0"/>
                </a:lnTo>
                <a:close/>
              </a:path>
              <a:path w="78104" h="310514">
                <a:moveTo>
                  <a:pt x="77723" y="232410"/>
                </a:moveTo>
                <a:lnTo>
                  <a:pt x="51815" y="232410"/>
                </a:lnTo>
                <a:lnTo>
                  <a:pt x="51815" y="245364"/>
                </a:lnTo>
                <a:lnTo>
                  <a:pt x="71246" y="245364"/>
                </a:lnTo>
                <a:lnTo>
                  <a:pt x="77723" y="2324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5179" y="2607564"/>
            <a:ext cx="2977896" cy="688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8689" y="2712720"/>
            <a:ext cx="3104515" cy="584200"/>
          </a:xfrm>
          <a:custGeom>
            <a:avLst/>
            <a:gdLst/>
            <a:ahLst/>
            <a:cxnLst/>
            <a:rect l="l" t="t" r="r" b="b"/>
            <a:pathLst>
              <a:path w="3104515" h="584200">
                <a:moveTo>
                  <a:pt x="0" y="583691"/>
                </a:moveTo>
                <a:lnTo>
                  <a:pt x="3104388" y="583691"/>
                </a:lnTo>
                <a:lnTo>
                  <a:pt x="3104388" y="0"/>
                </a:lnTo>
                <a:lnTo>
                  <a:pt x="0" y="0"/>
                </a:lnTo>
                <a:lnTo>
                  <a:pt x="0" y="583691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9203" y="2247138"/>
            <a:ext cx="1080135" cy="0"/>
          </a:xfrm>
          <a:custGeom>
            <a:avLst/>
            <a:gdLst/>
            <a:ahLst/>
            <a:cxnLst/>
            <a:rect l="l" t="t" r="r" b="b"/>
            <a:pathLst>
              <a:path w="1080135">
                <a:moveTo>
                  <a:pt x="0" y="0"/>
                </a:moveTo>
                <a:lnTo>
                  <a:pt x="1080008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1709" y="2266951"/>
            <a:ext cx="78105" cy="1237615"/>
          </a:xfrm>
          <a:custGeom>
            <a:avLst/>
            <a:gdLst/>
            <a:ahLst/>
            <a:cxnLst/>
            <a:rect l="l" t="t" r="r" b="b"/>
            <a:pathLst>
              <a:path w="78104" h="1237614">
                <a:moveTo>
                  <a:pt x="25896" y="1159764"/>
                </a:moveTo>
                <a:lnTo>
                  <a:pt x="0" y="1159764"/>
                </a:lnTo>
                <a:lnTo>
                  <a:pt x="38862" y="1237488"/>
                </a:lnTo>
                <a:lnTo>
                  <a:pt x="71246" y="1172718"/>
                </a:lnTo>
                <a:lnTo>
                  <a:pt x="25908" y="1172718"/>
                </a:lnTo>
                <a:lnTo>
                  <a:pt x="25896" y="1159764"/>
                </a:lnTo>
                <a:close/>
              </a:path>
              <a:path w="78104" h="1237614">
                <a:moveTo>
                  <a:pt x="50800" y="0"/>
                </a:moveTo>
                <a:lnTo>
                  <a:pt x="24892" y="0"/>
                </a:lnTo>
                <a:lnTo>
                  <a:pt x="25908" y="1172718"/>
                </a:lnTo>
                <a:lnTo>
                  <a:pt x="51816" y="1172718"/>
                </a:lnTo>
                <a:lnTo>
                  <a:pt x="50800" y="0"/>
                </a:lnTo>
                <a:close/>
              </a:path>
              <a:path w="78104" h="1237614">
                <a:moveTo>
                  <a:pt x="77724" y="1159764"/>
                </a:moveTo>
                <a:lnTo>
                  <a:pt x="51804" y="1159764"/>
                </a:lnTo>
                <a:lnTo>
                  <a:pt x="51816" y="1172718"/>
                </a:lnTo>
                <a:lnTo>
                  <a:pt x="71246" y="1172718"/>
                </a:lnTo>
                <a:lnTo>
                  <a:pt x="77724" y="115976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0335" y="3503676"/>
            <a:ext cx="4360164" cy="667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16807" y="3503676"/>
            <a:ext cx="4394200" cy="668020"/>
          </a:xfrm>
          <a:custGeom>
            <a:avLst/>
            <a:gdLst/>
            <a:ahLst/>
            <a:cxnLst/>
            <a:rect l="l" t="t" r="r" b="b"/>
            <a:pathLst>
              <a:path w="4394200" h="668020">
                <a:moveTo>
                  <a:pt x="0" y="667512"/>
                </a:moveTo>
                <a:lnTo>
                  <a:pt x="4393692" y="667512"/>
                </a:lnTo>
                <a:lnTo>
                  <a:pt x="4393692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solidFill>
            <a:srgbClr val="0000FF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6898" y="2250185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60045" y="0"/>
                </a:lnTo>
              </a:path>
            </a:pathLst>
          </a:custGeom>
          <a:ln w="25908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54670" y="2257806"/>
            <a:ext cx="78105" cy="2220595"/>
          </a:xfrm>
          <a:custGeom>
            <a:avLst/>
            <a:gdLst/>
            <a:ahLst/>
            <a:cxnLst/>
            <a:rect l="l" t="t" r="r" b="b"/>
            <a:pathLst>
              <a:path w="78104" h="2220595">
                <a:moveTo>
                  <a:pt x="25873" y="2142405"/>
                </a:moveTo>
                <a:lnTo>
                  <a:pt x="0" y="2142490"/>
                </a:lnTo>
                <a:lnTo>
                  <a:pt x="38989" y="2220087"/>
                </a:lnTo>
                <a:lnTo>
                  <a:pt x="71215" y="2155317"/>
                </a:lnTo>
                <a:lnTo>
                  <a:pt x="25908" y="2155317"/>
                </a:lnTo>
                <a:lnTo>
                  <a:pt x="25873" y="2142405"/>
                </a:lnTo>
                <a:close/>
              </a:path>
              <a:path w="78104" h="2220595">
                <a:moveTo>
                  <a:pt x="51781" y="2142320"/>
                </a:moveTo>
                <a:lnTo>
                  <a:pt x="25873" y="2142405"/>
                </a:lnTo>
                <a:lnTo>
                  <a:pt x="25908" y="2155317"/>
                </a:lnTo>
                <a:lnTo>
                  <a:pt x="51816" y="2155190"/>
                </a:lnTo>
                <a:lnTo>
                  <a:pt x="51781" y="2142320"/>
                </a:lnTo>
                <a:close/>
              </a:path>
              <a:path w="78104" h="2220595">
                <a:moveTo>
                  <a:pt x="77724" y="2142236"/>
                </a:moveTo>
                <a:lnTo>
                  <a:pt x="51781" y="2142320"/>
                </a:lnTo>
                <a:lnTo>
                  <a:pt x="51816" y="2155190"/>
                </a:lnTo>
                <a:lnTo>
                  <a:pt x="25908" y="2155317"/>
                </a:lnTo>
                <a:lnTo>
                  <a:pt x="71215" y="2155317"/>
                </a:lnTo>
                <a:lnTo>
                  <a:pt x="77724" y="2142236"/>
                </a:lnTo>
                <a:close/>
              </a:path>
              <a:path w="78104" h="2220595">
                <a:moveTo>
                  <a:pt x="45974" y="0"/>
                </a:moveTo>
                <a:lnTo>
                  <a:pt x="20066" y="0"/>
                </a:lnTo>
                <a:lnTo>
                  <a:pt x="25873" y="2142405"/>
                </a:lnTo>
                <a:lnTo>
                  <a:pt x="51781" y="2142320"/>
                </a:lnTo>
                <a:lnTo>
                  <a:pt x="4597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98791" y="4489703"/>
            <a:ext cx="2499360" cy="646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48500" y="4520184"/>
            <a:ext cx="2550160" cy="584200"/>
          </a:xfrm>
          <a:custGeom>
            <a:avLst/>
            <a:gdLst/>
            <a:ahLst/>
            <a:cxnLst/>
            <a:rect l="l" t="t" r="r" b="b"/>
            <a:pathLst>
              <a:path w="2550159" h="584200">
                <a:moveTo>
                  <a:pt x="0" y="583692"/>
                </a:moveTo>
                <a:lnTo>
                  <a:pt x="2549652" y="583692"/>
                </a:lnTo>
                <a:lnTo>
                  <a:pt x="2549652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00AF50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14575" y="2782352"/>
            <a:ext cx="127254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dirty="0">
                <a:solidFill>
                  <a:srgbClr val="FF0000"/>
                </a:solidFill>
                <a:latin typeface="FangSong"/>
                <a:cs typeface="FangSong"/>
              </a:rPr>
              <a:t>期望输</a:t>
            </a:r>
            <a:r>
              <a:rPr sz="1400" spc="-15" dirty="0">
                <a:solidFill>
                  <a:srgbClr val="FF0000"/>
                </a:solidFill>
                <a:latin typeface="FangSong"/>
                <a:cs typeface="FangSong"/>
              </a:rPr>
              <a:t>出</a:t>
            </a:r>
            <a:r>
              <a:rPr sz="1400" dirty="0">
                <a:solidFill>
                  <a:srgbClr val="FF0000"/>
                </a:solidFill>
                <a:latin typeface="FangSong"/>
                <a:cs typeface="FangSong"/>
              </a:rPr>
              <a:t>与真实 输出的</a:t>
            </a:r>
            <a:r>
              <a:rPr sz="1400" spc="-15" dirty="0">
                <a:solidFill>
                  <a:srgbClr val="FF0000"/>
                </a:solidFill>
                <a:latin typeface="FangSong"/>
                <a:cs typeface="FangSong"/>
              </a:rPr>
              <a:t>差</a:t>
            </a:r>
            <a:r>
              <a:rPr sz="1400" dirty="0">
                <a:solidFill>
                  <a:srgbClr val="FF0000"/>
                </a:solidFill>
                <a:latin typeface="FangSong"/>
                <a:cs typeface="FangSong"/>
              </a:rPr>
              <a:t>别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8104" y="3575086"/>
            <a:ext cx="1449070" cy="639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900"/>
              </a:lnSpc>
            </a:pPr>
            <a:r>
              <a:rPr sz="1400" dirty="0">
                <a:solidFill>
                  <a:srgbClr val="0000FF"/>
                </a:solidFill>
                <a:latin typeface="FangSong"/>
                <a:cs typeface="FangSong"/>
              </a:rPr>
              <a:t>同样大</a:t>
            </a:r>
            <a:r>
              <a:rPr sz="1400" spc="-15" dirty="0">
                <a:solidFill>
                  <a:srgbClr val="0000FF"/>
                </a:solidFill>
                <a:latin typeface="FangSong"/>
                <a:cs typeface="FangSong"/>
              </a:rPr>
              <a:t>小</a:t>
            </a:r>
            <a:r>
              <a:rPr sz="1400" dirty="0">
                <a:solidFill>
                  <a:srgbClr val="0000FF"/>
                </a:solidFill>
                <a:latin typeface="FangSong"/>
                <a:cs typeface="FangSong"/>
              </a:rPr>
              <a:t>的训</a:t>
            </a:r>
            <a:r>
              <a:rPr sz="1400" spc="-15" dirty="0">
                <a:solidFill>
                  <a:srgbClr val="0000FF"/>
                </a:solidFill>
                <a:latin typeface="FangSong"/>
                <a:cs typeface="FangSong"/>
              </a:rPr>
              <a:t>练</a:t>
            </a:r>
            <a:r>
              <a:rPr sz="1400" dirty="0">
                <a:solidFill>
                  <a:srgbClr val="0000FF"/>
                </a:solidFill>
                <a:latin typeface="FangSong"/>
                <a:cs typeface="FangSong"/>
              </a:rPr>
              <a:t>集 的变动</a:t>
            </a:r>
            <a:r>
              <a:rPr sz="1400" spc="-15" dirty="0">
                <a:solidFill>
                  <a:srgbClr val="0000FF"/>
                </a:solidFill>
                <a:latin typeface="FangSong"/>
                <a:cs typeface="FangSong"/>
              </a:rPr>
              <a:t>，</a:t>
            </a:r>
            <a:r>
              <a:rPr sz="1400" dirty="0">
                <a:solidFill>
                  <a:srgbClr val="0000FF"/>
                </a:solidFill>
                <a:latin typeface="FangSong"/>
                <a:cs typeface="FangSong"/>
              </a:rPr>
              <a:t>所导</a:t>
            </a:r>
            <a:r>
              <a:rPr sz="1400" spc="-15" dirty="0">
                <a:solidFill>
                  <a:srgbClr val="0000FF"/>
                </a:solidFill>
                <a:latin typeface="FangSong"/>
                <a:cs typeface="FangSong"/>
              </a:rPr>
              <a:t>致</a:t>
            </a:r>
            <a:r>
              <a:rPr sz="1400" dirty="0">
                <a:solidFill>
                  <a:srgbClr val="0000FF"/>
                </a:solidFill>
                <a:latin typeface="FangSong"/>
                <a:cs typeface="FangSong"/>
              </a:rPr>
              <a:t>的 </a:t>
            </a:r>
            <a:r>
              <a:rPr sz="1400" spc="-5" dirty="0">
                <a:solidFill>
                  <a:srgbClr val="0000FF"/>
                </a:solidFill>
                <a:latin typeface="FangSong"/>
                <a:cs typeface="FangSong"/>
              </a:rPr>
              <a:t>性能变化</a:t>
            </a:r>
            <a:endParaRPr sz="1400" dirty="0">
              <a:latin typeface="FangSong"/>
              <a:cs typeface="FangSong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16543" y="3983263"/>
            <a:ext cx="144907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39"/>
              </a:lnSpc>
            </a:pP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训练样</a:t>
            </a:r>
            <a:r>
              <a:rPr sz="1400" spc="-15" dirty="0">
                <a:solidFill>
                  <a:srgbClr val="00AF50"/>
                </a:solidFill>
                <a:latin typeface="FangSong"/>
                <a:cs typeface="FangSong"/>
              </a:rPr>
              <a:t>本</a:t>
            </a: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的标</a:t>
            </a:r>
            <a:r>
              <a:rPr sz="1400" spc="-15" dirty="0">
                <a:solidFill>
                  <a:srgbClr val="00AF50"/>
                </a:solidFill>
                <a:latin typeface="FangSong"/>
                <a:cs typeface="FangSong"/>
              </a:rPr>
              <a:t>记</a:t>
            </a: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与 真实标</a:t>
            </a:r>
            <a:r>
              <a:rPr sz="1400" spc="-15" dirty="0">
                <a:solidFill>
                  <a:srgbClr val="00AF50"/>
                </a:solidFill>
                <a:latin typeface="FangSong"/>
                <a:cs typeface="FangSong"/>
              </a:rPr>
              <a:t>记</a:t>
            </a: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有区别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90822" y="4640996"/>
            <a:ext cx="251587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39"/>
              </a:lnSpc>
            </a:pP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表达了</a:t>
            </a:r>
            <a:r>
              <a:rPr sz="1400" spc="-15" dirty="0">
                <a:solidFill>
                  <a:srgbClr val="00AF50"/>
                </a:solidFill>
                <a:latin typeface="FangSong"/>
                <a:cs typeface="FangSong"/>
              </a:rPr>
              <a:t>当</a:t>
            </a: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前任</a:t>
            </a:r>
            <a:r>
              <a:rPr sz="1400" spc="-15" dirty="0">
                <a:solidFill>
                  <a:srgbClr val="00AF50"/>
                </a:solidFill>
                <a:latin typeface="FangSong"/>
                <a:cs typeface="FangSong"/>
              </a:rPr>
              <a:t>务上</a:t>
            </a: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任何学</a:t>
            </a:r>
            <a:r>
              <a:rPr sz="1400" spc="-15" dirty="0">
                <a:solidFill>
                  <a:srgbClr val="00AF50"/>
                </a:solidFill>
                <a:latin typeface="FangSong"/>
                <a:cs typeface="FangSong"/>
              </a:rPr>
              <a:t>习</a:t>
            </a: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算法 所能达</a:t>
            </a:r>
            <a:r>
              <a:rPr sz="1400" spc="-15" dirty="0">
                <a:solidFill>
                  <a:srgbClr val="00AF50"/>
                </a:solidFill>
                <a:latin typeface="FangSong"/>
                <a:cs typeface="FangSong"/>
              </a:rPr>
              <a:t>到</a:t>
            </a: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的期</a:t>
            </a:r>
            <a:r>
              <a:rPr sz="1400" spc="-15" dirty="0">
                <a:solidFill>
                  <a:srgbClr val="00AF50"/>
                </a:solidFill>
                <a:latin typeface="FangSong"/>
                <a:cs typeface="FangSong"/>
              </a:rPr>
              <a:t>望泛</a:t>
            </a: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化误差</a:t>
            </a:r>
            <a:r>
              <a:rPr sz="1400" spc="-15" dirty="0">
                <a:solidFill>
                  <a:srgbClr val="00AF50"/>
                </a:solidFill>
                <a:latin typeface="FangSong"/>
                <a:cs typeface="FangSong"/>
              </a:rPr>
              <a:t>下</a:t>
            </a:r>
            <a:r>
              <a:rPr sz="1400" dirty="0">
                <a:solidFill>
                  <a:srgbClr val="00AF50"/>
                </a:solidFill>
                <a:latin typeface="FangSong"/>
                <a:cs typeface="FangSong"/>
              </a:rPr>
              <a:t>界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76043" y="5466589"/>
            <a:ext cx="8304530" cy="71814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277495">
              <a:lnSpc>
                <a:spcPts val="2810"/>
              </a:lnSpc>
            </a:pPr>
            <a:r>
              <a:rPr sz="2400" dirty="0">
                <a:latin typeface="FangSong"/>
                <a:cs typeface="FangSong"/>
              </a:rPr>
              <a:t>泛化性能是由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学习算法的能力</a:t>
            </a:r>
            <a:r>
              <a:rPr sz="2400" dirty="0">
                <a:latin typeface="FangSong"/>
                <a:cs typeface="FangSong"/>
              </a:rPr>
              <a:t>、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数据的充分性</a:t>
            </a:r>
            <a:r>
              <a:rPr sz="2400" dirty="0">
                <a:latin typeface="FangSong"/>
                <a:cs typeface="FangSong"/>
              </a:rPr>
              <a:t>以及</a:t>
            </a:r>
            <a:r>
              <a:rPr sz="2400" dirty="0">
                <a:solidFill>
                  <a:srgbClr val="00AF50"/>
                </a:solidFill>
                <a:latin typeface="FangSong"/>
                <a:cs typeface="FangSong"/>
              </a:rPr>
              <a:t>学习任务 本身的难度</a:t>
            </a:r>
            <a:r>
              <a:rPr sz="2400" dirty="0">
                <a:latin typeface="FangSong"/>
                <a:cs typeface="FangSong"/>
              </a:rPr>
              <a:t>共同决定</a:t>
            </a:r>
            <a:endParaRPr sz="2400">
              <a:latin typeface="FangSong"/>
              <a:cs typeface="FangSong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97" y="1312673"/>
            <a:ext cx="6543121" cy="4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object 5"/>
          <p:cNvSpPr/>
          <p:nvPr/>
        </p:nvSpPr>
        <p:spPr>
          <a:xfrm flipV="1">
            <a:off x="5943600" y="1783082"/>
            <a:ext cx="1155191" cy="45719"/>
          </a:xfrm>
          <a:custGeom>
            <a:avLst/>
            <a:gdLst/>
            <a:ahLst/>
            <a:cxnLst/>
            <a:rect l="l" t="t" r="r" b="b"/>
            <a:pathLst>
              <a:path w="1327150">
                <a:moveTo>
                  <a:pt x="0" y="0"/>
                </a:moveTo>
                <a:lnTo>
                  <a:pt x="1327023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238380" y="1793864"/>
            <a:ext cx="2417826" cy="45719"/>
          </a:xfrm>
          <a:custGeom>
            <a:avLst/>
            <a:gdLst/>
            <a:ahLst/>
            <a:cxnLst/>
            <a:rect l="l" t="t" r="r" b="b"/>
            <a:pathLst>
              <a:path w="1080135">
                <a:moveTo>
                  <a:pt x="0" y="0"/>
                </a:moveTo>
                <a:lnTo>
                  <a:pt x="1080008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/>
          <p:cNvSpPr/>
          <p:nvPr/>
        </p:nvSpPr>
        <p:spPr>
          <a:xfrm flipV="1">
            <a:off x="7402595" y="1771004"/>
            <a:ext cx="1417723" cy="45719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60045" y="0"/>
                </a:lnTo>
              </a:path>
            </a:pathLst>
          </a:custGeom>
          <a:ln w="25908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190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经验误差与过拟合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过拟合：学习器把训练样本学习的“太好”，将训练样本本身的特点当做所有样本的一般性质，导致泛化性能下降。</a:t>
            </a:r>
            <a:r>
              <a:rPr lang="zh-CN" altLang="en-US" dirty="0">
                <a:solidFill>
                  <a:srgbClr val="FF0000"/>
                </a:solidFill>
              </a:rPr>
              <a:t>如何解决？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优化目标加正则项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early stop,</a:t>
            </a:r>
            <a:r>
              <a:rPr lang="zh-CN" altLang="en-US" dirty="0"/>
              <a:t> </a:t>
            </a:r>
            <a:r>
              <a:rPr lang="en-US" altLang="zh-CN" dirty="0"/>
              <a:t>dropout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欠拟合：对训练样本的一般性质尚未学好。</a:t>
            </a:r>
            <a:r>
              <a:rPr lang="zh-CN" altLang="en-US" dirty="0">
                <a:solidFill>
                  <a:srgbClr val="FF0000"/>
                </a:solidFill>
              </a:rPr>
              <a:t>如何解决？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决策树</a:t>
            </a:r>
            <a:r>
              <a:rPr lang="en-US" altLang="zh-CN" dirty="0"/>
              <a:t>:</a:t>
            </a:r>
            <a:r>
              <a:rPr lang="zh-CN" altLang="en-US" dirty="0"/>
              <a:t> 拓展分支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神经网络</a:t>
            </a:r>
            <a:r>
              <a:rPr lang="en-US" altLang="zh-CN" dirty="0"/>
              <a:t>:</a:t>
            </a:r>
            <a:r>
              <a:rPr lang="zh-CN" altLang="en-US" dirty="0"/>
              <a:t> 增加训练轮数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149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偏差与方差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03263" y="1676400"/>
            <a:ext cx="10726737" cy="4495799"/>
          </a:xfrm>
        </p:spPr>
        <p:txBody>
          <a:bodyPr>
            <a:noAutofit/>
          </a:bodyPr>
          <a:lstStyle/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偏差</a:t>
            </a:r>
            <a:r>
              <a:rPr lang="zh-CN" altLang="en-US" dirty="0"/>
              <a:t>度量了</a:t>
            </a:r>
            <a:r>
              <a:rPr lang="zh-CN" altLang="en-US" dirty="0">
                <a:solidFill>
                  <a:srgbClr val="0D1DFF"/>
                </a:solidFill>
              </a:rPr>
              <a:t>学习算法期望预测与真实结果的偏离程度</a:t>
            </a:r>
            <a:r>
              <a:rPr lang="zh-CN" altLang="en-US" dirty="0"/>
              <a:t>；即刻画了</a:t>
            </a:r>
            <a:r>
              <a:rPr lang="zh-CN" altLang="en-US" dirty="0">
                <a:solidFill>
                  <a:srgbClr val="00B050"/>
                </a:solidFill>
              </a:rPr>
              <a:t>学习算法本身的拟合能力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方差</a:t>
            </a:r>
            <a:r>
              <a:rPr lang="zh-CN" altLang="en-US" dirty="0"/>
              <a:t>度量了</a:t>
            </a:r>
            <a:r>
              <a:rPr lang="zh-CN" altLang="en-US" dirty="0">
                <a:solidFill>
                  <a:srgbClr val="0D1DFF"/>
                </a:solidFill>
              </a:rPr>
              <a:t>同样大小训练集的变动所导致的学习性能的变化</a:t>
            </a:r>
            <a:r>
              <a:rPr lang="zh-CN" altLang="en-US" dirty="0"/>
              <a:t>；即刻画了</a:t>
            </a:r>
            <a:r>
              <a:rPr lang="zh-CN" altLang="en-US" dirty="0">
                <a:solidFill>
                  <a:srgbClr val="00B050"/>
                </a:solidFill>
              </a:rPr>
              <a:t>数据扰动所造成的影响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噪声</a:t>
            </a:r>
            <a:r>
              <a:rPr lang="zh-CN" altLang="en-US" dirty="0"/>
              <a:t>表达了在当前任务上</a:t>
            </a:r>
            <a:r>
              <a:rPr lang="zh-CN" altLang="en-US" dirty="0">
                <a:solidFill>
                  <a:srgbClr val="0D1DFF"/>
                </a:solidFill>
              </a:rPr>
              <a:t>任何学习算法所能达到的期望泛化误差的下界</a:t>
            </a:r>
            <a:r>
              <a:rPr lang="zh-CN" altLang="en-US" dirty="0"/>
              <a:t>；即刻画了</a:t>
            </a:r>
            <a:r>
              <a:rPr lang="zh-CN" altLang="en-US" dirty="0">
                <a:solidFill>
                  <a:srgbClr val="00B050"/>
                </a:solidFill>
              </a:rPr>
              <a:t>学习问题本身的难度</a:t>
            </a:r>
            <a:r>
              <a:rPr lang="zh-CN" altLang="en-US" dirty="0"/>
              <a:t>。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泛化性能是由</a:t>
            </a:r>
            <a:r>
              <a:rPr lang="zh-CN" altLang="en-US" sz="2400" u="sng" dirty="0"/>
              <a:t>学习算法的能力</a:t>
            </a:r>
            <a:r>
              <a:rPr lang="zh-CN" altLang="en-US" sz="2400" dirty="0"/>
              <a:t>、</a:t>
            </a:r>
            <a:r>
              <a:rPr lang="zh-CN" altLang="en-US" sz="2400" u="sng" dirty="0"/>
              <a:t>数据的充分性</a:t>
            </a:r>
            <a:r>
              <a:rPr lang="zh-CN" altLang="en-US" sz="2400" dirty="0"/>
              <a:t>以及</a:t>
            </a:r>
            <a:r>
              <a:rPr lang="zh-CN" altLang="en-US" sz="2400" u="sng" dirty="0"/>
              <a:t>学习任务本身的难度</a:t>
            </a:r>
            <a:r>
              <a:rPr lang="zh-CN" altLang="en-US" sz="2400" dirty="0"/>
              <a:t>所共同决定的。给定学习任务为了取得好的泛化性能，需要使</a:t>
            </a:r>
            <a:r>
              <a:rPr lang="zh-CN" altLang="en-US" sz="2400" dirty="0">
                <a:solidFill>
                  <a:srgbClr val="C00000"/>
                </a:solidFill>
              </a:rPr>
              <a:t>偏差小</a:t>
            </a:r>
            <a:r>
              <a:rPr lang="en-US" altLang="zh-CN" sz="2400" dirty="0"/>
              <a:t>(</a:t>
            </a:r>
            <a:r>
              <a:rPr lang="zh-CN" altLang="en-US" sz="2400" dirty="0"/>
              <a:t>充分拟合数据</a:t>
            </a:r>
            <a:r>
              <a:rPr lang="en-US" altLang="zh-CN" sz="2400" dirty="0"/>
              <a:t>)</a:t>
            </a:r>
            <a:r>
              <a:rPr lang="zh-CN" altLang="en-US" sz="2400" dirty="0">
                <a:solidFill>
                  <a:srgbClr val="C00000"/>
                </a:solidFill>
              </a:rPr>
              <a:t>而且方差较小</a:t>
            </a:r>
            <a:r>
              <a:rPr lang="en-US" altLang="zh-CN" sz="2400" dirty="0"/>
              <a:t>(</a:t>
            </a:r>
            <a:r>
              <a:rPr lang="zh-CN" altLang="en-US" sz="2400" dirty="0"/>
              <a:t>减少数据扰动产生的影响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object 4"/>
          <p:cNvSpPr/>
          <p:nvPr/>
        </p:nvSpPr>
        <p:spPr>
          <a:xfrm>
            <a:off x="2133600" y="991014"/>
            <a:ext cx="5077968" cy="790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3350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偏差与方差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一般来说，偏差与方差是有冲突的，称为</a:t>
            </a:r>
            <a:r>
              <a:rPr lang="zh-CN" altLang="en-US" dirty="0">
                <a:solidFill>
                  <a:srgbClr val="C00000"/>
                </a:solidFill>
              </a:rPr>
              <a:t>偏差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方差窘境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如右图所示，假如我们能控制算法的训练程度：</a:t>
            </a:r>
            <a:endParaRPr lang="en-US" altLang="zh-CN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609560" y="2133600"/>
            <a:ext cx="5301641" cy="4038600"/>
          </a:xfrm>
          <a:prstGeom prst="rect">
            <a:avLst/>
          </a:prstGeom>
        </p:spPr>
        <p:txBody>
          <a:bodyPr vert="horz" lIns="91440" tIns="46800" rIns="91440" bIns="45720" rtlCol="0">
            <a:normAutofit lnSpcReduction="1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40000"/>
              </a:lnSpc>
              <a:buClr>
                <a:srgbClr val="16754D"/>
              </a:buClr>
            </a:pP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在</a:t>
            </a:r>
            <a:r>
              <a:rPr lang="zh-CN" altLang="en-US" sz="2100" b="1" dirty="0">
                <a:solidFill>
                  <a:srgbClr val="C00000"/>
                </a:solidFill>
                <a:latin typeface="幼圆"/>
                <a:ea typeface="幼圆"/>
              </a:rPr>
              <a:t>训练不足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时，学习器拟合能力不强，训练数据的扰动不足以使学习器的拟合能力产生显著变化，此时</a:t>
            </a:r>
            <a:r>
              <a:rPr lang="zh-CN" altLang="en-US" sz="2100" b="1" dirty="0">
                <a:solidFill>
                  <a:srgbClr val="0000FF"/>
                </a:solidFill>
                <a:latin typeface="幼圆"/>
                <a:ea typeface="幼圆"/>
              </a:rPr>
              <a:t>偏差主导泛化错误率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；</a:t>
            </a:r>
            <a:endParaRPr lang="en-US" altLang="zh-CN" sz="2100" dirty="0">
              <a:solidFill>
                <a:prstClr val="black"/>
              </a:solidFill>
              <a:latin typeface="幼圆"/>
              <a:ea typeface="幼圆"/>
            </a:endParaRPr>
          </a:p>
          <a:p>
            <a:pPr marL="0" lvl="1">
              <a:lnSpc>
                <a:spcPct val="140000"/>
              </a:lnSpc>
              <a:buClr>
                <a:srgbClr val="16754D"/>
              </a:buClr>
            </a:pP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随着训练程度加深，学习器拟合能力逐渐增强，</a:t>
            </a:r>
            <a:r>
              <a:rPr lang="zh-CN" altLang="en-US" sz="2100" b="1" dirty="0">
                <a:solidFill>
                  <a:srgbClr val="0000FF"/>
                </a:solidFill>
                <a:latin typeface="幼圆"/>
                <a:ea typeface="幼圆"/>
              </a:rPr>
              <a:t>方差逐渐主导泛化错误率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；</a:t>
            </a:r>
            <a:endParaRPr lang="en-US" altLang="zh-CN" sz="2100" dirty="0">
              <a:solidFill>
                <a:prstClr val="black"/>
              </a:solidFill>
              <a:latin typeface="幼圆"/>
              <a:ea typeface="幼圆"/>
            </a:endParaRPr>
          </a:p>
          <a:p>
            <a:pPr marL="0" lvl="1">
              <a:lnSpc>
                <a:spcPct val="140000"/>
              </a:lnSpc>
              <a:buClr>
                <a:srgbClr val="16754D"/>
              </a:buClr>
            </a:pPr>
            <a:r>
              <a:rPr lang="zh-CN" altLang="en-US" sz="2100" b="1" dirty="0">
                <a:solidFill>
                  <a:srgbClr val="C00000"/>
                </a:solidFill>
                <a:latin typeface="幼圆"/>
                <a:ea typeface="幼圆"/>
              </a:rPr>
              <a:t>训练充足后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，学习器的拟合能力非常强，训练数据的轻微扰动都会导致学习器的显著变化，若训练数据自身非全局特性被学到则会发生</a:t>
            </a:r>
            <a:r>
              <a:rPr lang="zh-CN" altLang="en-US" sz="2100" b="1" dirty="0">
                <a:solidFill>
                  <a:srgbClr val="0000FF"/>
                </a:solidFill>
                <a:latin typeface="幼圆"/>
                <a:ea typeface="幼圆"/>
              </a:rPr>
              <a:t>过拟合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。</a:t>
            </a:r>
            <a:endParaRPr lang="en-US" altLang="zh-CN" sz="2100" dirty="0">
              <a:solidFill>
                <a:prstClr val="black"/>
              </a:solidFill>
              <a:latin typeface="幼圆"/>
              <a:ea typeface="幼圆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28" y="2568033"/>
            <a:ext cx="3341097" cy="246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18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/>
              <a:t>上一章：机器学习的核心是模型；本章：模型如何选？</a:t>
            </a:r>
            <a:endParaRPr lang="en-US" altLang="zh-CN"/>
          </a:p>
          <a:p>
            <a:r>
              <a:rPr lang="zh-CN" altLang="en-US"/>
              <a:t>经验误差≠泛化误差</a:t>
            </a:r>
            <a:endParaRPr lang="en-US" altLang="zh-CN"/>
          </a:p>
          <a:p>
            <a:pPr lvl="1"/>
            <a:r>
              <a:rPr lang="zh-CN" altLang="en-US"/>
              <a:t>经验误差过小，过拟合；经验误差过大，欠拟合</a:t>
            </a:r>
            <a:endParaRPr lang="en-US" altLang="zh-CN"/>
          </a:p>
          <a:p>
            <a:r>
              <a:rPr lang="zh-CN" altLang="en-US"/>
              <a:t>模型选择三个关键问题</a:t>
            </a:r>
            <a:endParaRPr lang="en-US" altLang="zh-CN"/>
          </a:p>
          <a:p>
            <a:pPr lvl="1"/>
            <a:r>
              <a:rPr lang="zh-CN" altLang="en-US"/>
              <a:t>评估方法（如何获得测试结果？）</a:t>
            </a:r>
            <a:endParaRPr lang="en-US" altLang="zh-CN"/>
          </a:p>
          <a:p>
            <a:pPr lvl="2"/>
            <a:r>
              <a:rPr lang="zh-CN" altLang="en-US"/>
              <a:t>留出法、</a:t>
            </a:r>
            <a:r>
              <a:rPr lang="en-US" altLang="zh-CN"/>
              <a:t>k</a:t>
            </a:r>
            <a:r>
              <a:rPr lang="zh-CN" altLang="en-US"/>
              <a:t>折交叉验证、自助法</a:t>
            </a:r>
            <a:endParaRPr lang="en-US" altLang="zh-CN"/>
          </a:p>
          <a:p>
            <a:pPr lvl="1"/>
            <a:r>
              <a:rPr lang="zh-CN" altLang="en-US"/>
              <a:t>性能度量（如何评估性能优劣？）</a:t>
            </a:r>
            <a:endParaRPr lang="en-US" altLang="zh-CN"/>
          </a:p>
          <a:p>
            <a:pPr lvl="2"/>
            <a:r>
              <a:rPr lang="zh-CN" altLang="en-US"/>
              <a:t>均方误差、错误率、精度</a:t>
            </a:r>
            <a:endParaRPr lang="en-US" altLang="zh-CN"/>
          </a:p>
          <a:p>
            <a:pPr lvl="2"/>
            <a:r>
              <a:rPr lang="en-US" altLang="zh-CN"/>
              <a:t>PR</a:t>
            </a:r>
            <a:r>
              <a:rPr lang="zh-CN" altLang="en-US"/>
              <a:t>图、</a:t>
            </a:r>
            <a:r>
              <a:rPr lang="en-US" altLang="zh-CN"/>
              <a:t>BEP</a:t>
            </a:r>
            <a:r>
              <a:rPr lang="zh-CN" altLang="en-US"/>
              <a:t>、</a:t>
            </a:r>
            <a:r>
              <a:rPr lang="en-US" altLang="zh-CN"/>
              <a:t>F1</a:t>
            </a:r>
            <a:r>
              <a:rPr lang="zh-CN" altLang="en-US"/>
              <a:t>；</a:t>
            </a:r>
            <a:r>
              <a:rPr lang="en-US" altLang="zh-CN"/>
              <a:t>ROC</a:t>
            </a:r>
            <a:r>
              <a:rPr lang="zh-CN" altLang="en-US"/>
              <a:t>、</a:t>
            </a:r>
            <a:r>
              <a:rPr lang="en-US" altLang="zh-CN"/>
              <a:t>AUC</a:t>
            </a:r>
            <a:r>
              <a:rPr lang="zh-CN" altLang="en-US"/>
              <a:t>；代价曲线</a:t>
            </a:r>
            <a:endParaRPr lang="en-US" altLang="zh-CN"/>
          </a:p>
          <a:p>
            <a:pPr lvl="1"/>
            <a:r>
              <a:rPr lang="zh-CN" altLang="en-US"/>
              <a:t>比较检验（如何判断实质差别？）</a:t>
            </a:r>
            <a:endParaRPr lang="en-US" altLang="zh-CN"/>
          </a:p>
          <a:p>
            <a:pPr lvl="2"/>
            <a:r>
              <a:rPr lang="en-US" altLang="zh-CN"/>
              <a:t>PAC</a:t>
            </a:r>
          </a:p>
          <a:p>
            <a:pPr lvl="2"/>
            <a:r>
              <a:rPr lang="zh-CN" altLang="en-US"/>
              <a:t>二项检验、</a:t>
            </a:r>
            <a:r>
              <a:rPr lang="en-US" altLang="zh-CN"/>
              <a:t>t</a:t>
            </a:r>
            <a:r>
              <a:rPr lang="zh-CN" altLang="en-US"/>
              <a:t>检验、交叉验证</a:t>
            </a:r>
            <a:r>
              <a:rPr lang="en-US" altLang="zh-CN"/>
              <a:t>t</a:t>
            </a:r>
            <a:r>
              <a:rPr lang="zh-CN" altLang="en-US"/>
              <a:t>检验</a:t>
            </a:r>
            <a:endParaRPr lang="en-US" altLang="zh-CN"/>
          </a:p>
          <a:p>
            <a:r>
              <a:rPr lang="zh-CN" altLang="en-US"/>
              <a:t>误差从哪来？</a:t>
            </a:r>
            <a:endParaRPr lang="en-US" altLang="zh-CN"/>
          </a:p>
          <a:p>
            <a:pPr lvl="1"/>
            <a:r>
              <a:rPr lang="zh-CN" altLang="en-US"/>
              <a:t>偏差：算法本身的拟合能力</a:t>
            </a:r>
            <a:endParaRPr lang="en-US" altLang="zh-CN"/>
          </a:p>
          <a:p>
            <a:pPr lvl="1"/>
            <a:r>
              <a:rPr lang="zh-CN" altLang="en-US"/>
              <a:t>方差：数据扰动造成的影响</a:t>
            </a:r>
            <a:endParaRPr lang="en-US" altLang="zh-CN"/>
          </a:p>
          <a:p>
            <a:pPr lvl="1"/>
            <a:r>
              <a:rPr lang="zh-CN" altLang="en-US"/>
              <a:t>噪声：学习问题本身的难度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41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过拟合 </a:t>
            </a:r>
            <a:r>
              <a:rPr lang="en-US" altLang="zh-CN"/>
              <a:t>(</a:t>
            </a:r>
            <a:r>
              <a:rPr lang="en-US"/>
              <a:t>overfitting) vs. </a:t>
            </a:r>
            <a:r>
              <a:rPr lang="zh-CN" altLang="en-US"/>
              <a:t>欠拟合 </a:t>
            </a:r>
            <a:r>
              <a:rPr lang="en-US" altLang="zh-CN"/>
              <a:t>(</a:t>
            </a:r>
            <a:r>
              <a:rPr lang="en-US"/>
              <a:t>underfitting)</a:t>
            </a:r>
          </a:p>
        </p:txBody>
      </p:sp>
      <p:sp>
        <p:nvSpPr>
          <p:cNvPr id="3" name="object 3"/>
          <p:cNvSpPr/>
          <p:nvPr/>
        </p:nvSpPr>
        <p:spPr>
          <a:xfrm>
            <a:off x="1955291" y="1136903"/>
            <a:ext cx="8269224" cy="4975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88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过拟合 </a:t>
            </a:r>
            <a:r>
              <a:rPr lang="en-US" altLang="zh-CN"/>
              <a:t>(</a:t>
            </a:r>
            <a:r>
              <a:rPr lang="en-US"/>
              <a:t>overfitting) vs. </a:t>
            </a:r>
            <a:r>
              <a:rPr lang="zh-CN" altLang="en-US"/>
              <a:t>欠拟合 </a:t>
            </a:r>
            <a:r>
              <a:rPr lang="en-US" altLang="zh-CN"/>
              <a:t>(</a:t>
            </a:r>
            <a:r>
              <a:rPr lang="en-US"/>
              <a:t>underfitting)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391810-A5C1-1545-A2CD-A1DFB73F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7112000" cy="5334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10000" y="1752600"/>
            <a:ext cx="1295400" cy="28194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15000" y="1752600"/>
            <a:ext cx="2133600" cy="2819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7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模型在测试数据上误差大，则说明过拟合。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7"/>
          <a:srcRect l="3964" t="13476" r="11424" b="13674"/>
          <a:stretch/>
        </p:blipFill>
        <p:spPr>
          <a:xfrm>
            <a:off x="5181600" y="2021681"/>
            <a:ext cx="6019800" cy="3886200"/>
          </a:xfrm>
          <a:prstGeom prst="rect">
            <a:avLst/>
          </a:prstGeom>
        </p:spPr>
      </p:pic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27694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|16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3|25.3|71.8|90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1.9|19.6|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机器学习v2.1rgb">
  <a:themeElements>
    <a:clrScheme name="d2079d0f44cf4ff1a863224989008aad">
      <a:dk1>
        <a:srgbClr val="1E3E4B"/>
      </a:dk1>
      <a:lt1>
        <a:srgbClr val="FFFFFF"/>
      </a:lt1>
      <a:dk2>
        <a:srgbClr val="5A5A5A"/>
      </a:dk2>
      <a:lt2>
        <a:srgbClr val="FFFFFF"/>
      </a:lt2>
      <a:accent1>
        <a:srgbClr val="1E3E4B"/>
      </a:accent1>
      <a:accent2>
        <a:srgbClr val="96CE2D"/>
      </a:accent2>
      <a:accent3>
        <a:srgbClr val="ED5901"/>
      </a:accent3>
      <a:accent4>
        <a:srgbClr val="FED50B"/>
      </a:accent4>
      <a:accent5>
        <a:srgbClr val="1E3E4B"/>
      </a:accent5>
      <a:accent6>
        <a:srgbClr val="96CE2D"/>
      </a:accent6>
      <a:hlink>
        <a:srgbClr val="FFFFFF"/>
      </a:hlink>
      <a:folHlink>
        <a:srgbClr val="FFFF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36499</TotalTime>
  <Words>3719</Words>
  <Application>Microsoft Office PowerPoint</Application>
  <PresentationFormat>宽屏</PresentationFormat>
  <Paragraphs>398</Paragraphs>
  <Slides>62</Slides>
  <Notes>51</Notes>
  <HiddenSlides>1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86" baseType="lpstr">
      <vt:lpstr>FangSong</vt:lpstr>
      <vt:lpstr>Hannotate SC</vt:lpstr>
      <vt:lpstr>Microsoft Yahei</vt:lpstr>
      <vt:lpstr>MJXc-TeX-main-R</vt:lpstr>
      <vt:lpstr>MJXc-TeX-math-I</vt:lpstr>
      <vt:lpstr>PingFangSC-Regular</vt:lpstr>
      <vt:lpstr>PT Serif</vt:lpstr>
      <vt:lpstr>Symbol Tiger Expert</vt:lpstr>
      <vt:lpstr>DengXian</vt:lpstr>
      <vt:lpstr>DengXian</vt:lpstr>
      <vt:lpstr>黑体</vt:lpstr>
      <vt:lpstr>微软雅黑</vt:lpstr>
      <vt:lpstr>微软雅黑 Light</vt:lpstr>
      <vt:lpstr>幼圆</vt:lpstr>
      <vt:lpstr>Arial</vt:lpstr>
      <vt:lpstr>Arial Rounded MT Bold</vt:lpstr>
      <vt:lpstr>Courier New</vt:lpstr>
      <vt:lpstr>Haettenschweiler</vt:lpstr>
      <vt:lpstr>Impact</vt:lpstr>
      <vt:lpstr>Times New Roman</vt:lpstr>
      <vt:lpstr>Verdana</vt:lpstr>
      <vt:lpstr>Wingdings</vt:lpstr>
      <vt:lpstr>机器学习v2.1rgb</vt:lpstr>
      <vt:lpstr>Formula</vt:lpstr>
      <vt:lpstr>PowerPoint 演示文稿</vt:lpstr>
      <vt:lpstr>典型的机器学习过程</vt:lpstr>
      <vt:lpstr>本章内容</vt:lpstr>
      <vt:lpstr>一、××误差与×拟合</vt:lpstr>
      <vt:lpstr>泛化误差 vs. 经验误差</vt:lpstr>
      <vt:lpstr>经验误差与过拟合</vt:lpstr>
      <vt:lpstr>过拟合 (overfitting) vs. 欠拟合 (underfitting)</vt:lpstr>
      <vt:lpstr>过拟合 (overfitting) vs. 欠拟合 (underfitting)</vt:lpstr>
      <vt:lpstr>PowerPoint 演示文稿</vt:lpstr>
      <vt:lpstr>模型选择 (model selection)</vt:lpstr>
      <vt:lpstr>二、评估方法</vt:lpstr>
      <vt:lpstr>评估方法</vt:lpstr>
      <vt:lpstr>留出法</vt:lpstr>
      <vt:lpstr>k-折交叉验证法(k-fold cross validation)</vt:lpstr>
      <vt:lpstr>自助法</vt:lpstr>
      <vt:lpstr>“调参”与最终模型</vt:lpstr>
      <vt:lpstr>“调参”与最终模型</vt:lpstr>
      <vt:lpstr>交叉验证</vt:lpstr>
      <vt:lpstr>模型选择 (model selection)</vt:lpstr>
      <vt:lpstr>三、性能度量</vt:lpstr>
      <vt:lpstr>性能度量</vt:lpstr>
      <vt:lpstr>均方误差(MSE)</vt:lpstr>
      <vt:lpstr>错误率(error rate) vs. 正确率(accuracy)</vt:lpstr>
      <vt:lpstr>查准率(precision) vs. 查全率(recall)</vt:lpstr>
      <vt:lpstr>P-R图, BEP(Break-Even Point)</vt:lpstr>
      <vt:lpstr>F1度量</vt:lpstr>
      <vt:lpstr>查准率 vs. 查全率 vs. F值：例子</vt:lpstr>
      <vt:lpstr>衡量多次训练结果</vt:lpstr>
      <vt:lpstr>截断点</vt:lpstr>
      <vt:lpstr>ROC</vt:lpstr>
      <vt:lpstr>ROC</vt:lpstr>
      <vt:lpstr>ROC</vt:lpstr>
      <vt:lpstr>ROC</vt:lpstr>
      <vt:lpstr>ROC</vt:lpstr>
      <vt:lpstr>ROC</vt:lpstr>
      <vt:lpstr>AUC</vt:lpstr>
      <vt:lpstr>非均等代价</vt:lpstr>
      <vt:lpstr>代价曲线</vt:lpstr>
      <vt:lpstr>代价曲线</vt:lpstr>
      <vt:lpstr>模型选择 (model selection)</vt:lpstr>
      <vt:lpstr>四、比较检验</vt:lpstr>
      <vt:lpstr>PowerPoint 演示文稿</vt:lpstr>
      <vt:lpstr>比较检验</vt:lpstr>
      <vt:lpstr>机器学习的理论基础</vt:lpstr>
      <vt:lpstr>什么是“可学习的”</vt:lpstr>
      <vt:lpstr>常用方法</vt:lpstr>
      <vt:lpstr>二项检验</vt:lpstr>
      <vt:lpstr>二项检验</vt:lpstr>
      <vt:lpstr>二项检验</vt:lpstr>
      <vt:lpstr>t-检验 (t-test)</vt:lpstr>
      <vt:lpstr>t-检验 (t-test)</vt:lpstr>
      <vt:lpstr>交叉验证 t 检验</vt:lpstr>
      <vt:lpstr>交叉验证t检验</vt:lpstr>
      <vt:lpstr>5*2交叉验证法</vt:lpstr>
      <vt:lpstr>五、偏差与方差</vt:lpstr>
      <vt:lpstr>PowerPoint 演示文稿</vt:lpstr>
      <vt:lpstr>偏差(bias)与方差(variance)</vt:lpstr>
      <vt:lpstr>偏差与方差</vt:lpstr>
      <vt:lpstr>偏差-方差分解 (bias-variance decomposition)</vt:lpstr>
      <vt:lpstr>偏差与方差</vt:lpstr>
      <vt:lpstr>偏差与方差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胡鹏</dc:creator>
  <cp:lastModifiedBy>PC</cp:lastModifiedBy>
  <cp:revision>414</cp:revision>
  <dcterms:created xsi:type="dcterms:W3CDTF">2016-12-14T22:02:49Z</dcterms:created>
  <dcterms:modified xsi:type="dcterms:W3CDTF">2024-09-09T06:00:20Z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2016-03-02T00:00:00Z</vt:filetime>
  </property>
  <property fmtid="{D5CDD505-2E9C-101B-9397-08002B2CF9AE}" pid="3" name="LastSaved">
    <vt:filetime>2016-12-14T00:00:00Z</vt:filetime>
  </property>
</Properties>
</file>